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53"/>
  </p:notesMasterIdLst>
  <p:handoutMasterIdLst>
    <p:handoutMasterId r:id="rId54"/>
  </p:handoutMasterIdLst>
  <p:sldIdLst>
    <p:sldId id="360" r:id="rId2"/>
    <p:sldId id="380" r:id="rId3"/>
    <p:sldId id="381" r:id="rId4"/>
    <p:sldId id="364" r:id="rId5"/>
    <p:sldId id="396" r:id="rId6"/>
    <p:sldId id="384" r:id="rId7"/>
    <p:sldId id="367" r:id="rId8"/>
    <p:sldId id="368" r:id="rId9"/>
    <p:sldId id="379" r:id="rId10"/>
    <p:sldId id="369" r:id="rId11"/>
    <p:sldId id="397" r:id="rId12"/>
    <p:sldId id="372" r:id="rId13"/>
    <p:sldId id="392" r:id="rId14"/>
    <p:sldId id="417" r:id="rId15"/>
    <p:sldId id="393" r:id="rId16"/>
    <p:sldId id="394" r:id="rId17"/>
    <p:sldId id="395" r:id="rId18"/>
    <p:sldId id="362" r:id="rId19"/>
    <p:sldId id="403" r:id="rId20"/>
    <p:sldId id="405" r:id="rId21"/>
    <p:sldId id="404" r:id="rId22"/>
    <p:sldId id="418" r:id="rId23"/>
    <p:sldId id="402" r:id="rId24"/>
    <p:sldId id="352" r:id="rId25"/>
    <p:sldId id="354" r:id="rId26"/>
    <p:sldId id="353" r:id="rId27"/>
    <p:sldId id="408" r:id="rId28"/>
    <p:sldId id="412" r:id="rId29"/>
    <p:sldId id="409" r:id="rId30"/>
    <p:sldId id="373" r:id="rId31"/>
    <p:sldId id="406" r:id="rId32"/>
    <p:sldId id="407" r:id="rId33"/>
    <p:sldId id="427" r:id="rId34"/>
    <p:sldId id="413" r:id="rId35"/>
    <p:sldId id="415" r:id="rId36"/>
    <p:sldId id="416" r:id="rId37"/>
    <p:sldId id="419" r:id="rId38"/>
    <p:sldId id="421" r:id="rId39"/>
    <p:sldId id="428" r:id="rId40"/>
    <p:sldId id="375" r:id="rId41"/>
    <p:sldId id="422" r:id="rId42"/>
    <p:sldId id="423" r:id="rId43"/>
    <p:sldId id="424" r:id="rId44"/>
    <p:sldId id="426" r:id="rId45"/>
    <p:sldId id="425" r:id="rId46"/>
    <p:sldId id="385" r:id="rId47"/>
    <p:sldId id="386" r:id="rId48"/>
    <p:sldId id="387" r:id="rId49"/>
    <p:sldId id="389" r:id="rId50"/>
    <p:sldId id="388" r:id="rId51"/>
    <p:sldId id="400" r:id="rId52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langlet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CAC04"/>
    <a:srgbClr val="0BA530"/>
    <a:srgbClr val="CFED63"/>
    <a:srgbClr val="EEFDA5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4860" autoAdjust="0"/>
  </p:normalViewPr>
  <p:slideViewPr>
    <p:cSldViewPr>
      <p:cViewPr>
        <p:scale>
          <a:sx n="66" d="100"/>
          <a:sy n="66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820" y="-8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explosion val="25"/>
          <c:dPt>
            <c:idx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spPr/>
          </c:dPt>
          <c:dLbls>
            <c:dLbl>
              <c:idx val="0"/>
              <c:layout>
                <c:manualLayout>
                  <c:x val="-8.7923250463210201E-2"/>
                  <c:y val="3.4186336331747552E-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5.4973271110466328E-2"/>
                  <c:y val="9.825494330857899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3.9902675091059242E-2"/>
                  <c:y val="-2.391388133342838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"/>
                  <c:y val="7.4665564757936814E-2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Feuil1!$A$2:$A$8</c:f>
              <c:strCache>
                <c:ptCount val="7"/>
                <c:pt idx="0">
                  <c:v>0-3 ans</c:v>
                </c:pt>
                <c:pt idx="1">
                  <c:v>4-6 ans</c:v>
                </c:pt>
                <c:pt idx="2">
                  <c:v>7-11 ans</c:v>
                </c:pt>
                <c:pt idx="3">
                  <c:v>12-18 ans</c:v>
                </c:pt>
                <c:pt idx="4">
                  <c:v>19-25 ans</c:v>
                </c:pt>
                <c:pt idx="5">
                  <c:v>26-60 ans</c:v>
                </c:pt>
                <c:pt idx="6">
                  <c:v> + 60 ans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385</c:v>
                </c:pt>
                <c:pt idx="1">
                  <c:v>335</c:v>
                </c:pt>
                <c:pt idx="2">
                  <c:v>835</c:v>
                </c:pt>
                <c:pt idx="3">
                  <c:v>739</c:v>
                </c:pt>
                <c:pt idx="4">
                  <c:v>352</c:v>
                </c:pt>
                <c:pt idx="5">
                  <c:v>3925</c:v>
                </c:pt>
                <c:pt idx="6">
                  <c:v>2915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en-US" sz="2400"/>
              <a:t>Répartition des financements</a:t>
            </a:r>
          </a:p>
        </c:rich>
      </c:tx>
    </c:title>
    <c:view3D>
      <c:rotX val="20"/>
      <c:rotY val="170"/>
      <c:perspective val="10"/>
    </c:view3D>
    <c:plotArea>
      <c:layout>
        <c:manualLayout>
          <c:layoutTarget val="inner"/>
          <c:xMode val="edge"/>
          <c:yMode val="edge"/>
          <c:x val="0.2435027280919404"/>
          <c:y val="7.7823955233044995E-4"/>
          <c:w val="0.71577093285931703"/>
          <c:h val="0.9206621413410160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financements</c:v>
                </c:pt>
              </c:strCache>
            </c:strRef>
          </c:tx>
          <c:explosion val="25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28,25%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40,25%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23,25%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8,25%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Feuil1!$A$2:$A$5</c:f>
              <c:strCache>
                <c:ptCount val="4"/>
                <c:pt idx="0">
                  <c:v>Petite enfance </c:v>
                </c:pt>
                <c:pt idx="1">
                  <c:v>Enfance ALAE</c:v>
                </c:pt>
                <c:pt idx="2">
                  <c:v>Enfance ALSH</c:v>
                </c:pt>
                <c:pt idx="3">
                  <c:v>Jeunes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28.25</c:v>
                </c:pt>
                <c:pt idx="1">
                  <c:v>40.25</c:v>
                </c:pt>
                <c:pt idx="2">
                  <c:v>23.25</c:v>
                </c:pt>
                <c:pt idx="3">
                  <c:v>8.25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2137303149606279E-2"/>
          <c:y val="0.67218651574803134"/>
          <c:w val="0.28253203347776185"/>
          <c:h val="0.2405017863512259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sideWall>
      <c:spPr>
        <a:scene3d>
          <a:camera prst="orthographicFront"/>
          <a:lightRig rig="threePt" dir="t"/>
        </a:scene3d>
        <a:sp3d>
          <a:bevelT w="6350"/>
        </a:sp3d>
      </c:spPr>
    </c:sideWall>
    <c:backWall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0.18265216847894014"/>
          <c:y val="4.3361581920904134E-2"/>
          <c:w val="0.74222884110007881"/>
          <c:h val="0.68972819758844006"/>
        </c:manualLayout>
      </c:layout>
      <c:bar3D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Enfance-jeunesse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cat>
            <c:strRef>
              <c:f>Feuil1!$A$2:$A$5</c:f>
              <c:strCache>
                <c:ptCount val="3"/>
                <c:pt idx="0">
                  <c:v>2008 2011</c:v>
                </c:pt>
                <c:pt idx="1">
                  <c:v>2012 2015</c:v>
                </c:pt>
                <c:pt idx="2">
                  <c:v>2016 2019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349029</c:v>
                </c:pt>
                <c:pt idx="1">
                  <c:v>551065</c:v>
                </c:pt>
                <c:pt idx="2">
                  <c:v>640157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Petite enfance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cat>
            <c:strRef>
              <c:f>Feuil1!$A$2:$A$5</c:f>
              <c:strCache>
                <c:ptCount val="3"/>
                <c:pt idx="0">
                  <c:v>2008 2011</c:v>
                </c:pt>
                <c:pt idx="1">
                  <c:v>2012 2015</c:v>
                </c:pt>
                <c:pt idx="2">
                  <c:v>2016 2019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96283</c:v>
                </c:pt>
                <c:pt idx="1">
                  <c:v>221541</c:v>
                </c:pt>
                <c:pt idx="2">
                  <c:v>286791</c:v>
                </c:pt>
              </c:numCache>
            </c:numRef>
          </c:val>
        </c:ser>
        <c:shape val="cylinder"/>
        <c:axId val="113940736"/>
        <c:axId val="113946624"/>
        <c:axId val="0"/>
      </c:bar3DChart>
      <c:catAx>
        <c:axId val="113940736"/>
        <c:scaling>
          <c:orientation val="minMax"/>
        </c:scaling>
        <c:axPos val="b"/>
        <c:tickLblPos val="nextTo"/>
        <c:crossAx val="113946624"/>
        <c:crosses val="autoZero"/>
        <c:auto val="1"/>
        <c:lblAlgn val="ctr"/>
        <c:lblOffset val="100"/>
      </c:catAx>
      <c:valAx>
        <c:axId val="113946624"/>
        <c:scaling>
          <c:orientation val="minMax"/>
        </c:scaling>
        <c:axPos val="l"/>
        <c:majorGridlines>
          <c:spPr>
            <a:ln w="15875"/>
          </c:spPr>
        </c:majorGridlines>
        <c:numFmt formatCode="#,##0\ &quot;€&quot;" sourceLinked="0"/>
        <c:tickLblPos val="nextTo"/>
        <c:crossAx val="11394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1291557305336873E-2"/>
          <c:y val="0.85336469593843167"/>
          <c:w val="0.32504227373659855"/>
          <c:h val="0.11868919326424049"/>
        </c:manualLayout>
      </c:layout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1BF2D-1495-4888-BE3B-AF5CABCD7CE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F2B856-6844-49C3-8DB7-BE603955B2DF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 anchor="t" anchorCtr="0"/>
        <a:lstStyle/>
        <a:p>
          <a:r>
            <a:rPr lang="fr-FR" sz="2000" baseline="0" smtClean="0">
              <a:solidFill>
                <a:schemeClr val="tx1"/>
              </a:solidFill>
            </a:rPr>
            <a:t>En direction de la PMI, de la CAF, de la CC</a:t>
          </a:r>
          <a:endParaRPr lang="fr-FR" sz="2000" baseline="0">
            <a:solidFill>
              <a:schemeClr val="tx1"/>
            </a:solidFill>
          </a:endParaRPr>
        </a:p>
      </dgm:t>
    </dgm:pt>
    <dgm:pt modelId="{63F6251D-1887-45D0-AE48-0448578005FE}" type="parTrans" cxnId="{66803065-E464-41EC-870E-B5E37340FDD9}">
      <dgm:prSet/>
      <dgm:spPr/>
      <dgm:t>
        <a:bodyPr/>
        <a:lstStyle/>
        <a:p>
          <a:endParaRPr lang="fr-FR"/>
        </a:p>
      </dgm:t>
    </dgm:pt>
    <dgm:pt modelId="{20403239-DA22-4C8F-9ACF-1D25B2523931}" type="sibTrans" cxnId="{66803065-E464-41EC-870E-B5E37340FDD9}">
      <dgm:prSet/>
      <dgm:spPr/>
      <dgm:t>
        <a:bodyPr/>
        <a:lstStyle/>
        <a:p>
          <a:endParaRPr lang="fr-FR"/>
        </a:p>
      </dgm:t>
    </dgm:pt>
    <dgm:pt modelId="{51D07BA2-EC78-4A8B-8943-BDA7C59CE869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2000" baseline="0" smtClean="0">
              <a:solidFill>
                <a:schemeClr val="tx1"/>
              </a:solidFill>
            </a:rPr>
            <a:t>Avec les autres structures</a:t>
          </a:r>
          <a:endParaRPr lang="fr-FR" sz="2000" baseline="0">
            <a:solidFill>
              <a:schemeClr val="tx1"/>
            </a:solidFill>
          </a:endParaRPr>
        </a:p>
      </dgm:t>
    </dgm:pt>
    <dgm:pt modelId="{B32FBE21-97DD-4BC9-A97F-F1AE984D71AA}" type="parTrans" cxnId="{9EBB455C-DEEF-4612-AEE0-BD22FAE35E6B}">
      <dgm:prSet/>
      <dgm:spPr/>
      <dgm:t>
        <a:bodyPr/>
        <a:lstStyle/>
        <a:p>
          <a:endParaRPr lang="fr-FR"/>
        </a:p>
      </dgm:t>
    </dgm:pt>
    <dgm:pt modelId="{34C51A07-C120-4F14-AACE-32C9AA058DF9}" type="sibTrans" cxnId="{9EBB455C-DEEF-4612-AEE0-BD22FAE35E6B}">
      <dgm:prSet/>
      <dgm:spPr/>
      <dgm:t>
        <a:bodyPr/>
        <a:lstStyle/>
        <a:p>
          <a:endParaRPr lang="fr-FR"/>
        </a:p>
      </dgm:t>
    </dgm:pt>
    <dgm:pt modelId="{36D91F1C-2321-475E-AC14-B77289CC680F}">
      <dgm:prSet phldrT="[Texte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fr-FR" sz="2000" baseline="0" smtClean="0">
              <a:solidFill>
                <a:schemeClr val="tx1"/>
              </a:solidFill>
            </a:rPr>
            <a:t>En interne</a:t>
          </a:r>
          <a:endParaRPr lang="fr-FR" sz="2000" baseline="0">
            <a:solidFill>
              <a:schemeClr val="tx1"/>
            </a:solidFill>
          </a:endParaRPr>
        </a:p>
      </dgm:t>
    </dgm:pt>
    <dgm:pt modelId="{F863E900-7FC4-4D89-9DDF-51939CE6A4D9}" type="parTrans" cxnId="{9C152E85-2E09-4EC3-879A-54558AD8CBD1}">
      <dgm:prSet/>
      <dgm:spPr/>
      <dgm:t>
        <a:bodyPr/>
        <a:lstStyle/>
        <a:p>
          <a:endParaRPr lang="fr-FR"/>
        </a:p>
      </dgm:t>
    </dgm:pt>
    <dgm:pt modelId="{5586D571-A55E-43FE-BFCD-9661A0041D6C}" type="sibTrans" cxnId="{9C152E85-2E09-4EC3-879A-54558AD8CBD1}">
      <dgm:prSet/>
      <dgm:spPr/>
      <dgm:t>
        <a:bodyPr/>
        <a:lstStyle/>
        <a:p>
          <a:endParaRPr lang="fr-FR"/>
        </a:p>
      </dgm:t>
    </dgm:pt>
    <dgm:pt modelId="{87B7B7AE-CA8F-4133-AFAB-30ADA76179AA}" type="pres">
      <dgm:prSet presAssocID="{3131BF2D-1495-4888-BE3B-AF5CABCD7CE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417F5A-C43B-43D1-BC7A-A78734FC272D}" type="pres">
      <dgm:prSet presAssocID="{3131BF2D-1495-4888-BE3B-AF5CABCD7CE6}" presName="cycle" presStyleCnt="0"/>
      <dgm:spPr/>
    </dgm:pt>
    <dgm:pt modelId="{941A9F21-B89C-472E-BE74-8B479405B674}" type="pres">
      <dgm:prSet presAssocID="{3131BF2D-1495-4888-BE3B-AF5CABCD7CE6}" presName="centerShape" presStyleCnt="0"/>
      <dgm:spPr/>
    </dgm:pt>
    <dgm:pt modelId="{3EDE8CFA-2482-4781-A145-A532F495A9C2}" type="pres">
      <dgm:prSet presAssocID="{3131BF2D-1495-4888-BE3B-AF5CABCD7CE6}" presName="connSite" presStyleLbl="node1" presStyleIdx="0" presStyleCnt="4"/>
      <dgm:spPr/>
    </dgm:pt>
    <dgm:pt modelId="{CF322C90-DA29-473C-9AA3-BE0645B178CF}" type="pres">
      <dgm:prSet presAssocID="{3131BF2D-1495-4888-BE3B-AF5CABCD7CE6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0A2F46-E509-4CE5-9E40-0C9BF8CEF9D0}" type="pres">
      <dgm:prSet presAssocID="{63F6251D-1887-45D0-AE48-0448578005FE}" presName="Name25" presStyleLbl="parChTrans1D1" presStyleIdx="0" presStyleCnt="3"/>
      <dgm:spPr/>
      <dgm:t>
        <a:bodyPr/>
        <a:lstStyle/>
        <a:p>
          <a:endParaRPr lang="fr-FR"/>
        </a:p>
      </dgm:t>
    </dgm:pt>
    <dgm:pt modelId="{74C4B399-F400-44F2-A934-CA390C483CBF}" type="pres">
      <dgm:prSet presAssocID="{0DF2B856-6844-49C3-8DB7-BE603955B2DF}" presName="node" presStyleCnt="0"/>
      <dgm:spPr/>
    </dgm:pt>
    <dgm:pt modelId="{9C6CA50C-1091-4D3B-84AA-32052E82ECF9}" type="pres">
      <dgm:prSet presAssocID="{0DF2B856-6844-49C3-8DB7-BE603955B2DF}" presName="parentNode" presStyleLbl="node1" presStyleIdx="1" presStyleCnt="4" custScaleX="141115" custLinFactX="54854" custLinFactNeighborX="100000" custLinFactNeighborY="4893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BD4ED8-1AB5-48EF-9DAC-37C80CAD5F47}" type="pres">
      <dgm:prSet presAssocID="{0DF2B856-6844-49C3-8DB7-BE603955B2D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DEF13D-46E9-4B27-8A0D-9185806C3E21}" type="pres">
      <dgm:prSet presAssocID="{B32FBE21-97DD-4BC9-A97F-F1AE984D71AA}" presName="Name25" presStyleLbl="parChTrans1D1" presStyleIdx="1" presStyleCnt="3"/>
      <dgm:spPr/>
      <dgm:t>
        <a:bodyPr/>
        <a:lstStyle/>
        <a:p>
          <a:endParaRPr lang="fr-FR"/>
        </a:p>
      </dgm:t>
    </dgm:pt>
    <dgm:pt modelId="{3DA80C6B-C1AA-4FD8-BF11-79EE4CABE407}" type="pres">
      <dgm:prSet presAssocID="{51D07BA2-EC78-4A8B-8943-BDA7C59CE869}" presName="node" presStyleCnt="0"/>
      <dgm:spPr/>
    </dgm:pt>
    <dgm:pt modelId="{247C2BE7-D648-4E9B-B249-419E8DEF5A0E}" type="pres">
      <dgm:prSet presAssocID="{51D07BA2-EC78-4A8B-8943-BDA7C59CE869}" presName="parentNode" presStyleLbl="node1" presStyleIdx="2" presStyleCnt="4" custScaleX="147329" custLinFactX="4813" custLinFactNeighborX="100000" custLinFactNeighborY="3014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4EBDD4-9FA8-4E8B-B8A7-D558A05B5685}" type="pres">
      <dgm:prSet presAssocID="{51D07BA2-EC78-4A8B-8943-BDA7C59CE86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A8A0F3-F33B-42C3-9C10-1C18A22EEF7A}" type="pres">
      <dgm:prSet presAssocID="{F863E900-7FC4-4D89-9DDF-51939CE6A4D9}" presName="Name25" presStyleLbl="parChTrans1D1" presStyleIdx="2" presStyleCnt="3"/>
      <dgm:spPr/>
      <dgm:t>
        <a:bodyPr/>
        <a:lstStyle/>
        <a:p>
          <a:endParaRPr lang="fr-FR"/>
        </a:p>
      </dgm:t>
    </dgm:pt>
    <dgm:pt modelId="{FDCC118E-85C6-4E6C-860D-24F0902AD54D}" type="pres">
      <dgm:prSet presAssocID="{36D91F1C-2321-475E-AC14-B77289CC680F}" presName="node" presStyleCnt="0"/>
      <dgm:spPr/>
    </dgm:pt>
    <dgm:pt modelId="{853B5949-5032-4F42-B812-4E92AE042D76}" type="pres">
      <dgm:prSet presAssocID="{36D91F1C-2321-475E-AC14-B77289CC680F}" presName="parentNode" presStyleLbl="node1" presStyleIdx="3" presStyleCnt="4" custScaleX="147329" custLinFactNeighborX="69931" custLinFactNeighborY="113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6718E6-6F21-40B0-BB69-E8B8D4C8978A}" type="pres">
      <dgm:prSet presAssocID="{36D91F1C-2321-475E-AC14-B77289CC680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7B9DAC3-74C1-4135-A679-732765E736FC}" type="presOf" srcId="{0DF2B856-6844-49C3-8DB7-BE603955B2DF}" destId="{9C6CA50C-1091-4D3B-84AA-32052E82ECF9}" srcOrd="0" destOrd="0" presId="urn:microsoft.com/office/officeart/2005/8/layout/radial2"/>
    <dgm:cxn modelId="{9C152E85-2E09-4EC3-879A-54558AD8CBD1}" srcId="{3131BF2D-1495-4888-BE3B-AF5CABCD7CE6}" destId="{36D91F1C-2321-475E-AC14-B77289CC680F}" srcOrd="2" destOrd="0" parTransId="{F863E900-7FC4-4D89-9DDF-51939CE6A4D9}" sibTransId="{5586D571-A55E-43FE-BFCD-9661A0041D6C}"/>
    <dgm:cxn modelId="{D4739822-6546-40F2-98A6-50DB1753B6E1}" type="presOf" srcId="{63F6251D-1887-45D0-AE48-0448578005FE}" destId="{1F0A2F46-E509-4CE5-9E40-0C9BF8CEF9D0}" srcOrd="0" destOrd="0" presId="urn:microsoft.com/office/officeart/2005/8/layout/radial2"/>
    <dgm:cxn modelId="{511ACFE6-0BBA-4323-9100-E0702D1A6ED0}" type="presOf" srcId="{36D91F1C-2321-475E-AC14-B77289CC680F}" destId="{853B5949-5032-4F42-B812-4E92AE042D76}" srcOrd="0" destOrd="0" presId="urn:microsoft.com/office/officeart/2005/8/layout/radial2"/>
    <dgm:cxn modelId="{66803065-E464-41EC-870E-B5E37340FDD9}" srcId="{3131BF2D-1495-4888-BE3B-AF5CABCD7CE6}" destId="{0DF2B856-6844-49C3-8DB7-BE603955B2DF}" srcOrd="0" destOrd="0" parTransId="{63F6251D-1887-45D0-AE48-0448578005FE}" sibTransId="{20403239-DA22-4C8F-9ACF-1D25B2523931}"/>
    <dgm:cxn modelId="{D815577D-9827-4AC3-8C3B-830B766EEA30}" type="presOf" srcId="{3131BF2D-1495-4888-BE3B-AF5CABCD7CE6}" destId="{87B7B7AE-CA8F-4133-AFAB-30ADA76179AA}" srcOrd="0" destOrd="0" presId="urn:microsoft.com/office/officeart/2005/8/layout/radial2"/>
    <dgm:cxn modelId="{9EBB455C-DEEF-4612-AEE0-BD22FAE35E6B}" srcId="{3131BF2D-1495-4888-BE3B-AF5CABCD7CE6}" destId="{51D07BA2-EC78-4A8B-8943-BDA7C59CE869}" srcOrd="1" destOrd="0" parTransId="{B32FBE21-97DD-4BC9-A97F-F1AE984D71AA}" sibTransId="{34C51A07-C120-4F14-AACE-32C9AA058DF9}"/>
    <dgm:cxn modelId="{94FA8CE6-3CA0-4DE3-9C2B-27EB083A6DE1}" type="presOf" srcId="{F863E900-7FC4-4D89-9DDF-51939CE6A4D9}" destId="{11A8A0F3-F33B-42C3-9C10-1C18A22EEF7A}" srcOrd="0" destOrd="0" presId="urn:microsoft.com/office/officeart/2005/8/layout/radial2"/>
    <dgm:cxn modelId="{1F7871B3-5D18-41C1-85A6-1E503C3993FD}" type="presOf" srcId="{B32FBE21-97DD-4BC9-A97F-F1AE984D71AA}" destId="{EFDEF13D-46E9-4B27-8A0D-9185806C3E21}" srcOrd="0" destOrd="0" presId="urn:microsoft.com/office/officeart/2005/8/layout/radial2"/>
    <dgm:cxn modelId="{B4F29CC6-5D40-4FAE-8E15-8E262076F5DD}" type="presOf" srcId="{51D07BA2-EC78-4A8B-8943-BDA7C59CE869}" destId="{247C2BE7-D648-4E9B-B249-419E8DEF5A0E}" srcOrd="0" destOrd="0" presId="urn:microsoft.com/office/officeart/2005/8/layout/radial2"/>
    <dgm:cxn modelId="{F1D59B30-7F97-486A-AA14-AEE719C36AF2}" type="presParOf" srcId="{87B7B7AE-CA8F-4133-AFAB-30ADA76179AA}" destId="{3A417F5A-C43B-43D1-BC7A-A78734FC272D}" srcOrd="0" destOrd="0" presId="urn:microsoft.com/office/officeart/2005/8/layout/radial2"/>
    <dgm:cxn modelId="{7CF1263C-C9F3-42B1-A4FB-0FF1E5F6D349}" type="presParOf" srcId="{3A417F5A-C43B-43D1-BC7A-A78734FC272D}" destId="{941A9F21-B89C-472E-BE74-8B479405B674}" srcOrd="0" destOrd="0" presId="urn:microsoft.com/office/officeart/2005/8/layout/radial2"/>
    <dgm:cxn modelId="{08C32CE7-BA53-4AC3-AE80-FB8B41DF5311}" type="presParOf" srcId="{941A9F21-B89C-472E-BE74-8B479405B674}" destId="{3EDE8CFA-2482-4781-A145-A532F495A9C2}" srcOrd="0" destOrd="0" presId="urn:microsoft.com/office/officeart/2005/8/layout/radial2"/>
    <dgm:cxn modelId="{75152FA5-E1F3-4F37-9453-4C7D80BA8F80}" type="presParOf" srcId="{941A9F21-B89C-472E-BE74-8B479405B674}" destId="{CF322C90-DA29-473C-9AA3-BE0645B178CF}" srcOrd="1" destOrd="0" presId="urn:microsoft.com/office/officeart/2005/8/layout/radial2"/>
    <dgm:cxn modelId="{A5F92C8D-8FBC-4034-859A-2BB75DADA0D6}" type="presParOf" srcId="{3A417F5A-C43B-43D1-BC7A-A78734FC272D}" destId="{1F0A2F46-E509-4CE5-9E40-0C9BF8CEF9D0}" srcOrd="1" destOrd="0" presId="urn:microsoft.com/office/officeart/2005/8/layout/radial2"/>
    <dgm:cxn modelId="{A4E84C83-AC65-4937-A6D1-AFAD2456747E}" type="presParOf" srcId="{3A417F5A-C43B-43D1-BC7A-A78734FC272D}" destId="{74C4B399-F400-44F2-A934-CA390C483CBF}" srcOrd="2" destOrd="0" presId="urn:microsoft.com/office/officeart/2005/8/layout/radial2"/>
    <dgm:cxn modelId="{18989B67-E9E9-48C9-BD05-8FC0D2430E6E}" type="presParOf" srcId="{74C4B399-F400-44F2-A934-CA390C483CBF}" destId="{9C6CA50C-1091-4D3B-84AA-32052E82ECF9}" srcOrd="0" destOrd="0" presId="urn:microsoft.com/office/officeart/2005/8/layout/radial2"/>
    <dgm:cxn modelId="{D5444E7B-4EEF-4B05-9F3B-047013776DA6}" type="presParOf" srcId="{74C4B399-F400-44F2-A934-CA390C483CBF}" destId="{04BD4ED8-1AB5-48EF-9DAC-37C80CAD5F47}" srcOrd="1" destOrd="0" presId="urn:microsoft.com/office/officeart/2005/8/layout/radial2"/>
    <dgm:cxn modelId="{C4CB8B66-CFD4-4B93-9EF0-07A57B6BFE9E}" type="presParOf" srcId="{3A417F5A-C43B-43D1-BC7A-A78734FC272D}" destId="{EFDEF13D-46E9-4B27-8A0D-9185806C3E21}" srcOrd="3" destOrd="0" presId="urn:microsoft.com/office/officeart/2005/8/layout/radial2"/>
    <dgm:cxn modelId="{FB24DA8A-4153-4B8F-8980-44BFCC6638D1}" type="presParOf" srcId="{3A417F5A-C43B-43D1-BC7A-A78734FC272D}" destId="{3DA80C6B-C1AA-4FD8-BF11-79EE4CABE407}" srcOrd="4" destOrd="0" presId="urn:microsoft.com/office/officeart/2005/8/layout/radial2"/>
    <dgm:cxn modelId="{F116E548-262B-4C38-AB8B-9C0E7E4A6646}" type="presParOf" srcId="{3DA80C6B-C1AA-4FD8-BF11-79EE4CABE407}" destId="{247C2BE7-D648-4E9B-B249-419E8DEF5A0E}" srcOrd="0" destOrd="0" presId="urn:microsoft.com/office/officeart/2005/8/layout/radial2"/>
    <dgm:cxn modelId="{E1C6A438-119E-482C-B5AA-AA11B278E375}" type="presParOf" srcId="{3DA80C6B-C1AA-4FD8-BF11-79EE4CABE407}" destId="{9D4EBDD4-9FA8-4E8B-B8A7-D558A05B5685}" srcOrd="1" destOrd="0" presId="urn:microsoft.com/office/officeart/2005/8/layout/radial2"/>
    <dgm:cxn modelId="{280468C3-FB29-428B-B981-5F2C400F24D4}" type="presParOf" srcId="{3A417F5A-C43B-43D1-BC7A-A78734FC272D}" destId="{11A8A0F3-F33B-42C3-9C10-1C18A22EEF7A}" srcOrd="5" destOrd="0" presId="urn:microsoft.com/office/officeart/2005/8/layout/radial2"/>
    <dgm:cxn modelId="{7EB1B353-39FF-489D-AEFE-550198F8664A}" type="presParOf" srcId="{3A417F5A-C43B-43D1-BC7A-A78734FC272D}" destId="{FDCC118E-85C6-4E6C-860D-24F0902AD54D}" srcOrd="6" destOrd="0" presId="urn:microsoft.com/office/officeart/2005/8/layout/radial2"/>
    <dgm:cxn modelId="{E55D0F1A-6F64-4733-82FF-990F30EA713B}" type="presParOf" srcId="{FDCC118E-85C6-4E6C-860D-24F0902AD54D}" destId="{853B5949-5032-4F42-B812-4E92AE042D76}" srcOrd="0" destOrd="0" presId="urn:microsoft.com/office/officeart/2005/8/layout/radial2"/>
    <dgm:cxn modelId="{25AE7A77-FB8A-441B-AF3E-636BED6A8915}" type="presParOf" srcId="{FDCC118E-85C6-4E6C-860D-24F0902AD54D}" destId="{E66718E6-6F21-40B0-BB69-E8B8D4C8978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1BF2D-1495-4888-BE3B-AF5CABCD7CE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F2B856-6844-49C3-8DB7-BE603955B2DF}">
      <dgm:prSet phldrT="[Texte]" custT="1"/>
      <dgm:spPr>
        <a:solidFill>
          <a:srgbClr val="EEFDA5"/>
        </a:solidFill>
      </dgm:spPr>
      <dgm:t>
        <a:bodyPr/>
        <a:lstStyle/>
        <a:p>
          <a:r>
            <a:rPr lang="fr-FR" sz="1400" b="1" baseline="0" smtClean="0">
              <a:solidFill>
                <a:schemeClr val="tx1"/>
              </a:solidFill>
            </a:rPr>
            <a:t>En hygiène et sécurité</a:t>
          </a:r>
          <a:endParaRPr lang="fr-FR" sz="1400" b="1" baseline="0">
            <a:solidFill>
              <a:schemeClr val="tx1"/>
            </a:solidFill>
          </a:endParaRPr>
        </a:p>
      </dgm:t>
    </dgm:pt>
    <dgm:pt modelId="{63F6251D-1887-45D0-AE48-0448578005FE}" type="parTrans" cxnId="{66803065-E464-41EC-870E-B5E37340FDD9}">
      <dgm:prSet/>
      <dgm:spPr/>
      <dgm:t>
        <a:bodyPr/>
        <a:lstStyle/>
        <a:p>
          <a:endParaRPr lang="fr-FR"/>
        </a:p>
      </dgm:t>
    </dgm:pt>
    <dgm:pt modelId="{20403239-DA22-4C8F-9ACF-1D25B2523931}" type="sibTrans" cxnId="{66803065-E464-41EC-870E-B5E37340FDD9}">
      <dgm:prSet/>
      <dgm:spPr/>
      <dgm:t>
        <a:bodyPr/>
        <a:lstStyle/>
        <a:p>
          <a:endParaRPr lang="fr-FR"/>
        </a:p>
      </dgm:t>
    </dgm:pt>
    <dgm:pt modelId="{51D07BA2-EC78-4A8B-8943-BDA7C59CE869}">
      <dgm:prSet phldrT="[Texte]" custT="1"/>
      <dgm:spPr>
        <a:solidFill>
          <a:srgbClr val="CFED63"/>
        </a:solidFill>
      </dgm:spPr>
      <dgm:t>
        <a:bodyPr/>
        <a:lstStyle/>
        <a:p>
          <a:r>
            <a:rPr lang="fr-FR" sz="1400" b="1" baseline="0" dirty="0" smtClean="0">
              <a:solidFill>
                <a:schemeClr val="tx1"/>
              </a:solidFill>
            </a:rPr>
            <a:t>En management et gestion</a:t>
          </a:r>
          <a:endParaRPr lang="fr-FR" sz="1400" b="1" baseline="0" dirty="0">
            <a:solidFill>
              <a:schemeClr val="tx1"/>
            </a:solidFill>
          </a:endParaRPr>
        </a:p>
      </dgm:t>
    </dgm:pt>
    <dgm:pt modelId="{B32FBE21-97DD-4BC9-A97F-F1AE984D71AA}" type="parTrans" cxnId="{9EBB455C-DEEF-4612-AEE0-BD22FAE35E6B}">
      <dgm:prSet/>
      <dgm:spPr/>
      <dgm:t>
        <a:bodyPr/>
        <a:lstStyle/>
        <a:p>
          <a:endParaRPr lang="fr-FR"/>
        </a:p>
      </dgm:t>
    </dgm:pt>
    <dgm:pt modelId="{34C51A07-C120-4F14-AACE-32C9AA058DF9}" type="sibTrans" cxnId="{9EBB455C-DEEF-4612-AEE0-BD22FAE35E6B}">
      <dgm:prSet/>
      <dgm:spPr/>
      <dgm:t>
        <a:bodyPr/>
        <a:lstStyle/>
        <a:p>
          <a:endParaRPr lang="fr-FR"/>
        </a:p>
      </dgm:t>
    </dgm:pt>
    <dgm:pt modelId="{B30DDE71-481A-43B8-BB48-26F229B476C9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1400" b="1" baseline="0" dirty="0" smtClean="0">
              <a:solidFill>
                <a:schemeClr val="tx1"/>
              </a:solidFill>
            </a:rPr>
            <a:t>Refaire le projet  pédagogique</a:t>
          </a:r>
          <a:endParaRPr lang="fr-FR" sz="1400" b="1" baseline="0" dirty="0">
            <a:solidFill>
              <a:schemeClr val="tx1"/>
            </a:solidFill>
          </a:endParaRPr>
        </a:p>
      </dgm:t>
    </dgm:pt>
    <dgm:pt modelId="{E07B52A8-9411-4957-BF4D-275D24E4726C}" type="parTrans" cxnId="{95849CB4-54DE-455C-A740-2C2A7A1128B6}">
      <dgm:prSet/>
      <dgm:spPr/>
      <dgm:t>
        <a:bodyPr/>
        <a:lstStyle/>
        <a:p>
          <a:endParaRPr lang="fr-FR"/>
        </a:p>
      </dgm:t>
    </dgm:pt>
    <dgm:pt modelId="{DC287BAA-9082-4732-BF1E-E86E7F2892AF}" type="sibTrans" cxnId="{95849CB4-54DE-455C-A740-2C2A7A1128B6}">
      <dgm:prSet/>
      <dgm:spPr/>
      <dgm:t>
        <a:bodyPr/>
        <a:lstStyle/>
        <a:p>
          <a:endParaRPr lang="fr-FR"/>
        </a:p>
      </dgm:t>
    </dgm:pt>
    <dgm:pt modelId="{87B7B7AE-CA8F-4133-AFAB-30ADA76179AA}" type="pres">
      <dgm:prSet presAssocID="{3131BF2D-1495-4888-BE3B-AF5CABCD7CE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417F5A-C43B-43D1-BC7A-A78734FC272D}" type="pres">
      <dgm:prSet presAssocID="{3131BF2D-1495-4888-BE3B-AF5CABCD7CE6}" presName="cycle" presStyleCnt="0"/>
      <dgm:spPr/>
    </dgm:pt>
    <dgm:pt modelId="{941A9F21-B89C-472E-BE74-8B479405B674}" type="pres">
      <dgm:prSet presAssocID="{3131BF2D-1495-4888-BE3B-AF5CABCD7CE6}" presName="centerShape" presStyleCnt="0"/>
      <dgm:spPr/>
    </dgm:pt>
    <dgm:pt modelId="{3EDE8CFA-2482-4781-A145-A532F495A9C2}" type="pres">
      <dgm:prSet presAssocID="{3131BF2D-1495-4888-BE3B-AF5CABCD7CE6}" presName="connSite" presStyleLbl="node1" presStyleIdx="0" presStyleCnt="4"/>
      <dgm:spPr/>
    </dgm:pt>
    <dgm:pt modelId="{CF322C90-DA29-473C-9AA3-BE0645B178CF}" type="pres">
      <dgm:prSet presAssocID="{3131BF2D-1495-4888-BE3B-AF5CABCD7CE6}" presName="visible" presStyleLbl="node1" presStyleIdx="0" presStyleCnt="4" custScaleX="136093" custScaleY="117861" custLinFactNeighborX="-1785" custLinFactNeighborY="204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0A2F46-E509-4CE5-9E40-0C9BF8CEF9D0}" type="pres">
      <dgm:prSet presAssocID="{63F6251D-1887-45D0-AE48-0448578005FE}" presName="Name25" presStyleLbl="parChTrans1D1" presStyleIdx="0" presStyleCnt="3"/>
      <dgm:spPr/>
      <dgm:t>
        <a:bodyPr/>
        <a:lstStyle/>
        <a:p>
          <a:endParaRPr lang="fr-FR"/>
        </a:p>
      </dgm:t>
    </dgm:pt>
    <dgm:pt modelId="{74C4B399-F400-44F2-A934-CA390C483CBF}" type="pres">
      <dgm:prSet presAssocID="{0DF2B856-6844-49C3-8DB7-BE603955B2DF}" presName="node" presStyleCnt="0"/>
      <dgm:spPr/>
    </dgm:pt>
    <dgm:pt modelId="{9C6CA50C-1091-4D3B-84AA-32052E82ECF9}" type="pres">
      <dgm:prSet presAssocID="{0DF2B856-6844-49C3-8DB7-BE603955B2DF}" presName="parentNode" presStyleLbl="node1" presStyleIdx="1" presStyleCnt="4" custScaleX="141115" custLinFactX="59475" custLinFactNeighborX="100000" custLinFactNeighborY="3208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BD4ED8-1AB5-48EF-9DAC-37C80CAD5F47}" type="pres">
      <dgm:prSet presAssocID="{0DF2B856-6844-49C3-8DB7-BE603955B2D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DEF13D-46E9-4B27-8A0D-9185806C3E21}" type="pres">
      <dgm:prSet presAssocID="{B32FBE21-97DD-4BC9-A97F-F1AE984D71AA}" presName="Name25" presStyleLbl="parChTrans1D1" presStyleIdx="1" presStyleCnt="3"/>
      <dgm:spPr/>
      <dgm:t>
        <a:bodyPr/>
        <a:lstStyle/>
        <a:p>
          <a:endParaRPr lang="fr-FR"/>
        </a:p>
      </dgm:t>
    </dgm:pt>
    <dgm:pt modelId="{3DA80C6B-C1AA-4FD8-BF11-79EE4CABE407}" type="pres">
      <dgm:prSet presAssocID="{51D07BA2-EC78-4A8B-8943-BDA7C59CE869}" presName="node" presStyleCnt="0"/>
      <dgm:spPr/>
    </dgm:pt>
    <dgm:pt modelId="{247C2BE7-D648-4E9B-B249-419E8DEF5A0E}" type="pres">
      <dgm:prSet presAssocID="{51D07BA2-EC78-4A8B-8943-BDA7C59CE869}" presName="parentNode" presStyleLbl="node1" presStyleIdx="2" presStyleCnt="4" custScaleX="147329" custLinFactX="25207" custLinFactNeighborX="100000" custLinFactNeighborY="124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4EBDD4-9FA8-4E8B-B8A7-D558A05B5685}" type="pres">
      <dgm:prSet presAssocID="{51D07BA2-EC78-4A8B-8943-BDA7C59CE86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51B5F0-F42A-4C17-98A4-2A0059D1B1C1}" type="pres">
      <dgm:prSet presAssocID="{E07B52A8-9411-4957-BF4D-275D24E4726C}" presName="Name25" presStyleLbl="parChTrans1D1" presStyleIdx="2" presStyleCnt="3"/>
      <dgm:spPr/>
      <dgm:t>
        <a:bodyPr/>
        <a:lstStyle/>
        <a:p>
          <a:endParaRPr lang="fr-FR"/>
        </a:p>
      </dgm:t>
    </dgm:pt>
    <dgm:pt modelId="{E39465FF-AD0C-45AC-B9A7-239A777406EA}" type="pres">
      <dgm:prSet presAssocID="{B30DDE71-481A-43B8-BB48-26F229B476C9}" presName="node" presStyleCnt="0"/>
      <dgm:spPr/>
    </dgm:pt>
    <dgm:pt modelId="{C2134A03-A1C7-4818-9AA4-A869B660EBB0}" type="pres">
      <dgm:prSet presAssocID="{B30DDE71-481A-43B8-BB48-26F229B476C9}" presName="parentNode" presStyleLbl="node1" presStyleIdx="3" presStyleCnt="4" custScaleX="147329" custLinFactX="44092" custLinFactNeighborX="100000" custLinFactNeighborY="239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E78098-80C0-497C-9B73-4BE415A3CA7A}" type="pres">
      <dgm:prSet presAssocID="{B30DDE71-481A-43B8-BB48-26F229B476C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90ABF06-C71B-49EE-8644-FC49833A3998}" type="presOf" srcId="{63F6251D-1887-45D0-AE48-0448578005FE}" destId="{1F0A2F46-E509-4CE5-9E40-0C9BF8CEF9D0}" srcOrd="0" destOrd="0" presId="urn:microsoft.com/office/officeart/2005/8/layout/radial2"/>
    <dgm:cxn modelId="{24A39066-ECC7-4A90-9DC2-81C9AB516B1A}" type="presOf" srcId="{0DF2B856-6844-49C3-8DB7-BE603955B2DF}" destId="{9C6CA50C-1091-4D3B-84AA-32052E82ECF9}" srcOrd="0" destOrd="0" presId="urn:microsoft.com/office/officeart/2005/8/layout/radial2"/>
    <dgm:cxn modelId="{66803065-E464-41EC-870E-B5E37340FDD9}" srcId="{3131BF2D-1495-4888-BE3B-AF5CABCD7CE6}" destId="{0DF2B856-6844-49C3-8DB7-BE603955B2DF}" srcOrd="0" destOrd="0" parTransId="{63F6251D-1887-45D0-AE48-0448578005FE}" sibTransId="{20403239-DA22-4C8F-9ACF-1D25B2523931}"/>
    <dgm:cxn modelId="{F5AFBDB4-B690-4474-B783-BD33B65643C8}" type="presOf" srcId="{51D07BA2-EC78-4A8B-8943-BDA7C59CE869}" destId="{247C2BE7-D648-4E9B-B249-419E8DEF5A0E}" srcOrd="0" destOrd="0" presId="urn:microsoft.com/office/officeart/2005/8/layout/radial2"/>
    <dgm:cxn modelId="{9EBB455C-DEEF-4612-AEE0-BD22FAE35E6B}" srcId="{3131BF2D-1495-4888-BE3B-AF5CABCD7CE6}" destId="{51D07BA2-EC78-4A8B-8943-BDA7C59CE869}" srcOrd="1" destOrd="0" parTransId="{B32FBE21-97DD-4BC9-A97F-F1AE984D71AA}" sibTransId="{34C51A07-C120-4F14-AACE-32C9AA058DF9}"/>
    <dgm:cxn modelId="{E1EE485D-384C-45CD-9EA8-B8BB5B1FF880}" type="presOf" srcId="{B32FBE21-97DD-4BC9-A97F-F1AE984D71AA}" destId="{EFDEF13D-46E9-4B27-8A0D-9185806C3E21}" srcOrd="0" destOrd="0" presId="urn:microsoft.com/office/officeart/2005/8/layout/radial2"/>
    <dgm:cxn modelId="{83A31469-6FD2-4CAC-B5AD-BA80D111C003}" type="presOf" srcId="{B30DDE71-481A-43B8-BB48-26F229B476C9}" destId="{C2134A03-A1C7-4818-9AA4-A869B660EBB0}" srcOrd="0" destOrd="0" presId="urn:microsoft.com/office/officeart/2005/8/layout/radial2"/>
    <dgm:cxn modelId="{95849CB4-54DE-455C-A740-2C2A7A1128B6}" srcId="{3131BF2D-1495-4888-BE3B-AF5CABCD7CE6}" destId="{B30DDE71-481A-43B8-BB48-26F229B476C9}" srcOrd="2" destOrd="0" parTransId="{E07B52A8-9411-4957-BF4D-275D24E4726C}" sibTransId="{DC287BAA-9082-4732-BF1E-E86E7F2892AF}"/>
    <dgm:cxn modelId="{99348174-EBE0-47D6-A6CF-9F0A414E7153}" type="presOf" srcId="{E07B52A8-9411-4957-BF4D-275D24E4726C}" destId="{B651B5F0-F42A-4C17-98A4-2A0059D1B1C1}" srcOrd="0" destOrd="0" presId="urn:microsoft.com/office/officeart/2005/8/layout/radial2"/>
    <dgm:cxn modelId="{C0868B71-8F55-48AE-A44B-322DA318B3AC}" type="presOf" srcId="{3131BF2D-1495-4888-BE3B-AF5CABCD7CE6}" destId="{87B7B7AE-CA8F-4133-AFAB-30ADA76179AA}" srcOrd="0" destOrd="0" presId="urn:microsoft.com/office/officeart/2005/8/layout/radial2"/>
    <dgm:cxn modelId="{DBF30026-1BF7-4726-BFC3-44D3749A337C}" type="presParOf" srcId="{87B7B7AE-CA8F-4133-AFAB-30ADA76179AA}" destId="{3A417F5A-C43B-43D1-BC7A-A78734FC272D}" srcOrd="0" destOrd="0" presId="urn:microsoft.com/office/officeart/2005/8/layout/radial2"/>
    <dgm:cxn modelId="{2AA53460-83AA-4512-8E53-39F71582D320}" type="presParOf" srcId="{3A417F5A-C43B-43D1-BC7A-A78734FC272D}" destId="{941A9F21-B89C-472E-BE74-8B479405B674}" srcOrd="0" destOrd="0" presId="urn:microsoft.com/office/officeart/2005/8/layout/radial2"/>
    <dgm:cxn modelId="{5191ED78-4C98-4603-B754-03D690A205AB}" type="presParOf" srcId="{941A9F21-B89C-472E-BE74-8B479405B674}" destId="{3EDE8CFA-2482-4781-A145-A532F495A9C2}" srcOrd="0" destOrd="0" presId="urn:microsoft.com/office/officeart/2005/8/layout/radial2"/>
    <dgm:cxn modelId="{226929B3-9D2D-4E8A-976D-909155747846}" type="presParOf" srcId="{941A9F21-B89C-472E-BE74-8B479405B674}" destId="{CF322C90-DA29-473C-9AA3-BE0645B178CF}" srcOrd="1" destOrd="0" presId="urn:microsoft.com/office/officeart/2005/8/layout/radial2"/>
    <dgm:cxn modelId="{D03694DA-2531-41DE-BC0A-0969465EBD9C}" type="presParOf" srcId="{3A417F5A-C43B-43D1-BC7A-A78734FC272D}" destId="{1F0A2F46-E509-4CE5-9E40-0C9BF8CEF9D0}" srcOrd="1" destOrd="0" presId="urn:microsoft.com/office/officeart/2005/8/layout/radial2"/>
    <dgm:cxn modelId="{3C58F75E-90E8-4470-9CCD-2834CEF20FBE}" type="presParOf" srcId="{3A417F5A-C43B-43D1-BC7A-A78734FC272D}" destId="{74C4B399-F400-44F2-A934-CA390C483CBF}" srcOrd="2" destOrd="0" presId="urn:microsoft.com/office/officeart/2005/8/layout/radial2"/>
    <dgm:cxn modelId="{C115836D-7588-4C11-A8D0-D8BBD995A742}" type="presParOf" srcId="{74C4B399-F400-44F2-A934-CA390C483CBF}" destId="{9C6CA50C-1091-4D3B-84AA-32052E82ECF9}" srcOrd="0" destOrd="0" presId="urn:microsoft.com/office/officeart/2005/8/layout/radial2"/>
    <dgm:cxn modelId="{00085F9E-47AE-4A82-B1B0-9971C49B6EB3}" type="presParOf" srcId="{74C4B399-F400-44F2-A934-CA390C483CBF}" destId="{04BD4ED8-1AB5-48EF-9DAC-37C80CAD5F47}" srcOrd="1" destOrd="0" presId="urn:microsoft.com/office/officeart/2005/8/layout/radial2"/>
    <dgm:cxn modelId="{7B55B9A2-0057-46C2-AC77-590384595450}" type="presParOf" srcId="{3A417F5A-C43B-43D1-BC7A-A78734FC272D}" destId="{EFDEF13D-46E9-4B27-8A0D-9185806C3E21}" srcOrd="3" destOrd="0" presId="urn:microsoft.com/office/officeart/2005/8/layout/radial2"/>
    <dgm:cxn modelId="{8807C42E-0994-4907-A24C-780FC90E28B6}" type="presParOf" srcId="{3A417F5A-C43B-43D1-BC7A-A78734FC272D}" destId="{3DA80C6B-C1AA-4FD8-BF11-79EE4CABE407}" srcOrd="4" destOrd="0" presId="urn:microsoft.com/office/officeart/2005/8/layout/radial2"/>
    <dgm:cxn modelId="{EA7128C9-751F-4AD1-A0E2-94C86EEDCD3E}" type="presParOf" srcId="{3DA80C6B-C1AA-4FD8-BF11-79EE4CABE407}" destId="{247C2BE7-D648-4E9B-B249-419E8DEF5A0E}" srcOrd="0" destOrd="0" presId="urn:microsoft.com/office/officeart/2005/8/layout/radial2"/>
    <dgm:cxn modelId="{0F55D129-6D97-4429-8695-3483BB38DA00}" type="presParOf" srcId="{3DA80C6B-C1AA-4FD8-BF11-79EE4CABE407}" destId="{9D4EBDD4-9FA8-4E8B-B8A7-D558A05B5685}" srcOrd="1" destOrd="0" presId="urn:microsoft.com/office/officeart/2005/8/layout/radial2"/>
    <dgm:cxn modelId="{8F02FBCC-BE3B-4051-B3B2-328BDEBD2478}" type="presParOf" srcId="{3A417F5A-C43B-43D1-BC7A-A78734FC272D}" destId="{B651B5F0-F42A-4C17-98A4-2A0059D1B1C1}" srcOrd="5" destOrd="0" presId="urn:microsoft.com/office/officeart/2005/8/layout/radial2"/>
    <dgm:cxn modelId="{15E93364-0075-4BE4-B6CD-5FCDA7849B3C}" type="presParOf" srcId="{3A417F5A-C43B-43D1-BC7A-A78734FC272D}" destId="{E39465FF-AD0C-45AC-B9A7-239A777406EA}" srcOrd="6" destOrd="0" presId="urn:microsoft.com/office/officeart/2005/8/layout/radial2"/>
    <dgm:cxn modelId="{3EECBEEF-CABC-49BE-8F7D-1FEAFFAFAA49}" type="presParOf" srcId="{E39465FF-AD0C-45AC-B9A7-239A777406EA}" destId="{C2134A03-A1C7-4818-9AA4-A869B660EBB0}" srcOrd="0" destOrd="0" presId="urn:microsoft.com/office/officeart/2005/8/layout/radial2"/>
    <dgm:cxn modelId="{F4B2C033-6A0F-4F63-AB60-1783DF274023}" type="presParOf" srcId="{E39465FF-AD0C-45AC-B9A7-239A777406EA}" destId="{F6E78098-80C0-497C-9B73-4BE415A3CA7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1BF2D-1495-4888-BE3B-AF5CABCD7CE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F2B856-6844-49C3-8DB7-BE603955B2DF}">
      <dgm:prSet phldrT="[Texte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fr-FR" sz="1800" baseline="0" smtClean="0">
              <a:solidFill>
                <a:schemeClr val="tx1"/>
              </a:solidFill>
            </a:rPr>
            <a:t>Agrandir le site de</a:t>
          </a:r>
          <a:r>
            <a:rPr lang="fr-FR" sz="1800" smtClean="0"/>
            <a:t> </a:t>
          </a:r>
          <a:r>
            <a:rPr lang="fr-FR" sz="1800" baseline="0" smtClean="0">
              <a:solidFill>
                <a:schemeClr val="tx1"/>
              </a:solidFill>
            </a:rPr>
            <a:t>Samatan ?</a:t>
          </a:r>
          <a:endParaRPr lang="fr-FR" sz="1800" baseline="0">
            <a:solidFill>
              <a:schemeClr val="tx1"/>
            </a:solidFill>
          </a:endParaRPr>
        </a:p>
      </dgm:t>
    </dgm:pt>
    <dgm:pt modelId="{63F6251D-1887-45D0-AE48-0448578005FE}" type="parTrans" cxnId="{66803065-E464-41EC-870E-B5E37340FDD9}">
      <dgm:prSet/>
      <dgm:spPr/>
      <dgm:t>
        <a:bodyPr/>
        <a:lstStyle/>
        <a:p>
          <a:endParaRPr lang="fr-FR"/>
        </a:p>
      </dgm:t>
    </dgm:pt>
    <dgm:pt modelId="{20403239-DA22-4C8F-9ACF-1D25B2523931}" type="sibTrans" cxnId="{66803065-E464-41EC-870E-B5E37340FDD9}">
      <dgm:prSet/>
      <dgm:spPr/>
      <dgm:t>
        <a:bodyPr/>
        <a:lstStyle/>
        <a:p>
          <a:endParaRPr lang="fr-FR"/>
        </a:p>
      </dgm:t>
    </dgm:pt>
    <dgm:pt modelId="{51D07BA2-EC78-4A8B-8943-BDA7C59CE869}">
      <dgm:prSet phldrT="[Texte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r-FR" sz="1800" baseline="0" smtClean="0">
              <a:solidFill>
                <a:schemeClr val="tx1"/>
              </a:solidFill>
            </a:rPr>
            <a:t>Rénover le site de Lombez ?</a:t>
          </a:r>
          <a:endParaRPr lang="fr-FR" sz="1800" baseline="0">
            <a:solidFill>
              <a:schemeClr val="tx1"/>
            </a:solidFill>
          </a:endParaRPr>
        </a:p>
      </dgm:t>
    </dgm:pt>
    <dgm:pt modelId="{B32FBE21-97DD-4BC9-A97F-F1AE984D71AA}" type="parTrans" cxnId="{9EBB455C-DEEF-4612-AEE0-BD22FAE35E6B}">
      <dgm:prSet/>
      <dgm:spPr/>
      <dgm:t>
        <a:bodyPr/>
        <a:lstStyle/>
        <a:p>
          <a:endParaRPr lang="fr-FR"/>
        </a:p>
      </dgm:t>
    </dgm:pt>
    <dgm:pt modelId="{34C51A07-C120-4F14-AACE-32C9AA058DF9}" type="sibTrans" cxnId="{9EBB455C-DEEF-4612-AEE0-BD22FAE35E6B}">
      <dgm:prSet/>
      <dgm:spPr/>
      <dgm:t>
        <a:bodyPr/>
        <a:lstStyle/>
        <a:p>
          <a:endParaRPr lang="fr-FR"/>
        </a:p>
      </dgm:t>
    </dgm:pt>
    <dgm:pt modelId="{05A05A19-1964-4F31-B591-93693E63BF3A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 anchor="ctr" anchorCtr="0"/>
        <a:lstStyle/>
        <a:p>
          <a:r>
            <a:rPr lang="fr-FR" sz="1800" baseline="0" smtClean="0">
              <a:solidFill>
                <a:schemeClr val="tx1"/>
              </a:solidFill>
            </a:rPr>
            <a:t>Créér une nouvelle structure ?</a:t>
          </a:r>
          <a:endParaRPr lang="fr-FR" sz="1800" baseline="0">
            <a:solidFill>
              <a:schemeClr val="tx1"/>
            </a:solidFill>
          </a:endParaRPr>
        </a:p>
      </dgm:t>
    </dgm:pt>
    <dgm:pt modelId="{EF4B087C-019A-41B6-8029-379554E97E01}" type="parTrans" cxnId="{B80DC7C7-7D38-4EAB-AE43-3CD37EBD6075}">
      <dgm:prSet/>
      <dgm:spPr/>
      <dgm:t>
        <a:bodyPr/>
        <a:lstStyle/>
        <a:p>
          <a:endParaRPr lang="fr-FR"/>
        </a:p>
      </dgm:t>
    </dgm:pt>
    <dgm:pt modelId="{EA79068A-3CA0-4D23-AD76-0859F379FC5B}" type="sibTrans" cxnId="{B80DC7C7-7D38-4EAB-AE43-3CD37EBD6075}">
      <dgm:prSet/>
      <dgm:spPr/>
      <dgm:t>
        <a:bodyPr/>
        <a:lstStyle/>
        <a:p>
          <a:endParaRPr lang="fr-FR"/>
        </a:p>
      </dgm:t>
    </dgm:pt>
    <dgm:pt modelId="{87B7B7AE-CA8F-4133-AFAB-30ADA76179AA}" type="pres">
      <dgm:prSet presAssocID="{3131BF2D-1495-4888-BE3B-AF5CABCD7CE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417F5A-C43B-43D1-BC7A-A78734FC272D}" type="pres">
      <dgm:prSet presAssocID="{3131BF2D-1495-4888-BE3B-AF5CABCD7CE6}" presName="cycle" presStyleCnt="0"/>
      <dgm:spPr/>
    </dgm:pt>
    <dgm:pt modelId="{941A9F21-B89C-472E-BE74-8B479405B674}" type="pres">
      <dgm:prSet presAssocID="{3131BF2D-1495-4888-BE3B-AF5CABCD7CE6}" presName="centerShape" presStyleCnt="0"/>
      <dgm:spPr/>
    </dgm:pt>
    <dgm:pt modelId="{3EDE8CFA-2482-4781-A145-A532F495A9C2}" type="pres">
      <dgm:prSet presAssocID="{3131BF2D-1495-4888-BE3B-AF5CABCD7CE6}" presName="connSite" presStyleLbl="node1" presStyleIdx="0" presStyleCnt="4"/>
      <dgm:spPr/>
    </dgm:pt>
    <dgm:pt modelId="{CF322C90-DA29-473C-9AA3-BE0645B178CF}" type="pres">
      <dgm:prSet presAssocID="{3131BF2D-1495-4888-BE3B-AF5CABCD7CE6}" presName="visible" presStyleLbl="node1" presStyleIdx="0" presStyleCnt="4" custScaleX="86851" custLinFactNeighborX="16280" custLinFactNeighborY="14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0A2F46-E509-4CE5-9E40-0C9BF8CEF9D0}" type="pres">
      <dgm:prSet presAssocID="{63F6251D-1887-45D0-AE48-0448578005FE}" presName="Name25" presStyleLbl="parChTrans1D1" presStyleIdx="0" presStyleCnt="3"/>
      <dgm:spPr/>
      <dgm:t>
        <a:bodyPr/>
        <a:lstStyle/>
        <a:p>
          <a:endParaRPr lang="fr-FR"/>
        </a:p>
      </dgm:t>
    </dgm:pt>
    <dgm:pt modelId="{74C4B399-F400-44F2-A934-CA390C483CBF}" type="pres">
      <dgm:prSet presAssocID="{0DF2B856-6844-49C3-8DB7-BE603955B2DF}" presName="node" presStyleCnt="0"/>
      <dgm:spPr/>
    </dgm:pt>
    <dgm:pt modelId="{9C6CA50C-1091-4D3B-84AA-32052E82ECF9}" type="pres">
      <dgm:prSet presAssocID="{0DF2B856-6844-49C3-8DB7-BE603955B2DF}" presName="parentNode" presStyleLbl="node1" presStyleIdx="1" presStyleCnt="4" custScaleX="202704" custLinFactX="56961" custLinFactNeighborX="100000" custLinFactNeighborY="1505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BD4ED8-1AB5-48EF-9DAC-37C80CAD5F47}" type="pres">
      <dgm:prSet presAssocID="{0DF2B856-6844-49C3-8DB7-BE603955B2D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DEF13D-46E9-4B27-8A0D-9185806C3E21}" type="pres">
      <dgm:prSet presAssocID="{B32FBE21-97DD-4BC9-A97F-F1AE984D71AA}" presName="Name25" presStyleLbl="parChTrans1D1" presStyleIdx="1" presStyleCnt="3"/>
      <dgm:spPr/>
      <dgm:t>
        <a:bodyPr/>
        <a:lstStyle/>
        <a:p>
          <a:endParaRPr lang="fr-FR"/>
        </a:p>
      </dgm:t>
    </dgm:pt>
    <dgm:pt modelId="{3DA80C6B-C1AA-4FD8-BF11-79EE4CABE407}" type="pres">
      <dgm:prSet presAssocID="{51D07BA2-EC78-4A8B-8943-BDA7C59CE869}" presName="node" presStyleCnt="0"/>
      <dgm:spPr/>
    </dgm:pt>
    <dgm:pt modelId="{247C2BE7-D648-4E9B-B249-419E8DEF5A0E}" type="pres">
      <dgm:prSet presAssocID="{51D07BA2-EC78-4A8B-8943-BDA7C59CE869}" presName="parentNode" presStyleLbl="node1" presStyleIdx="2" presStyleCnt="4" custScaleX="188389" custLinFactX="22682" custLinFactNeighborX="100000" custLinFactNeighborY="-556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4EBDD4-9FA8-4E8B-B8A7-D558A05B5685}" type="pres">
      <dgm:prSet presAssocID="{51D07BA2-EC78-4A8B-8943-BDA7C59CE86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5D083E-885D-4820-A53F-832200D270EC}" type="pres">
      <dgm:prSet presAssocID="{EF4B087C-019A-41B6-8029-379554E97E01}" presName="Name25" presStyleLbl="parChTrans1D1" presStyleIdx="2" presStyleCnt="3"/>
      <dgm:spPr/>
      <dgm:t>
        <a:bodyPr/>
        <a:lstStyle/>
        <a:p>
          <a:endParaRPr lang="fr-FR"/>
        </a:p>
      </dgm:t>
    </dgm:pt>
    <dgm:pt modelId="{F903EC68-1B02-45E7-994E-2416EF3C68A0}" type="pres">
      <dgm:prSet presAssocID="{05A05A19-1964-4F31-B591-93693E63BF3A}" presName="node" presStyleCnt="0"/>
      <dgm:spPr/>
    </dgm:pt>
    <dgm:pt modelId="{D29FB0A9-0E7B-4845-96EF-E8169042F4AB}" type="pres">
      <dgm:prSet presAssocID="{05A05A19-1964-4F31-B591-93693E63BF3A}" presName="parentNode" presStyleLbl="node1" presStyleIdx="3" presStyleCnt="4" custScaleX="188901" custScaleY="87819" custLinFactNeighborX="75263" custLinFactNeighborY="-1072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AE27D6-4DB3-490F-A850-9F143CE58FEE}" type="pres">
      <dgm:prSet presAssocID="{05A05A19-1964-4F31-B591-93693E63BF3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049ABD-3357-407B-BF8A-EAB26F7C0693}" type="presOf" srcId="{51D07BA2-EC78-4A8B-8943-BDA7C59CE869}" destId="{247C2BE7-D648-4E9B-B249-419E8DEF5A0E}" srcOrd="0" destOrd="0" presId="urn:microsoft.com/office/officeart/2005/8/layout/radial2"/>
    <dgm:cxn modelId="{A6D19E01-C343-4F5D-AE56-1668DA4D5B01}" type="presOf" srcId="{EF4B087C-019A-41B6-8029-379554E97E01}" destId="{D45D083E-885D-4820-A53F-832200D270EC}" srcOrd="0" destOrd="0" presId="urn:microsoft.com/office/officeart/2005/8/layout/radial2"/>
    <dgm:cxn modelId="{66803065-E464-41EC-870E-B5E37340FDD9}" srcId="{3131BF2D-1495-4888-BE3B-AF5CABCD7CE6}" destId="{0DF2B856-6844-49C3-8DB7-BE603955B2DF}" srcOrd="0" destOrd="0" parTransId="{63F6251D-1887-45D0-AE48-0448578005FE}" sibTransId="{20403239-DA22-4C8F-9ACF-1D25B2523931}"/>
    <dgm:cxn modelId="{D1D5F8C1-6A4A-49B9-A7E4-A3C684D27615}" type="presOf" srcId="{05A05A19-1964-4F31-B591-93693E63BF3A}" destId="{D29FB0A9-0E7B-4845-96EF-E8169042F4AB}" srcOrd="0" destOrd="0" presId="urn:microsoft.com/office/officeart/2005/8/layout/radial2"/>
    <dgm:cxn modelId="{D1FE3EAF-0BEE-4807-BEA1-CDB0A3624E8A}" type="presOf" srcId="{0DF2B856-6844-49C3-8DB7-BE603955B2DF}" destId="{9C6CA50C-1091-4D3B-84AA-32052E82ECF9}" srcOrd="0" destOrd="0" presId="urn:microsoft.com/office/officeart/2005/8/layout/radial2"/>
    <dgm:cxn modelId="{8EF9E4B4-67D5-4593-9311-C03BDAF14DE7}" type="presOf" srcId="{63F6251D-1887-45D0-AE48-0448578005FE}" destId="{1F0A2F46-E509-4CE5-9E40-0C9BF8CEF9D0}" srcOrd="0" destOrd="0" presId="urn:microsoft.com/office/officeart/2005/8/layout/radial2"/>
    <dgm:cxn modelId="{9EBB455C-DEEF-4612-AEE0-BD22FAE35E6B}" srcId="{3131BF2D-1495-4888-BE3B-AF5CABCD7CE6}" destId="{51D07BA2-EC78-4A8B-8943-BDA7C59CE869}" srcOrd="1" destOrd="0" parTransId="{B32FBE21-97DD-4BC9-A97F-F1AE984D71AA}" sibTransId="{34C51A07-C120-4F14-AACE-32C9AA058DF9}"/>
    <dgm:cxn modelId="{B80DC7C7-7D38-4EAB-AE43-3CD37EBD6075}" srcId="{3131BF2D-1495-4888-BE3B-AF5CABCD7CE6}" destId="{05A05A19-1964-4F31-B591-93693E63BF3A}" srcOrd="2" destOrd="0" parTransId="{EF4B087C-019A-41B6-8029-379554E97E01}" sibTransId="{EA79068A-3CA0-4D23-AD76-0859F379FC5B}"/>
    <dgm:cxn modelId="{FF9D738E-DEFC-4B16-BB92-D4874E9CAABC}" type="presOf" srcId="{3131BF2D-1495-4888-BE3B-AF5CABCD7CE6}" destId="{87B7B7AE-CA8F-4133-AFAB-30ADA76179AA}" srcOrd="0" destOrd="0" presId="urn:microsoft.com/office/officeart/2005/8/layout/radial2"/>
    <dgm:cxn modelId="{A2A0CD3E-5835-4F35-A1D2-0426213F8574}" type="presOf" srcId="{B32FBE21-97DD-4BC9-A97F-F1AE984D71AA}" destId="{EFDEF13D-46E9-4B27-8A0D-9185806C3E21}" srcOrd="0" destOrd="0" presId="urn:microsoft.com/office/officeart/2005/8/layout/radial2"/>
    <dgm:cxn modelId="{08E43067-E612-4CF0-8D1C-6C32BCE23867}" type="presParOf" srcId="{87B7B7AE-CA8F-4133-AFAB-30ADA76179AA}" destId="{3A417F5A-C43B-43D1-BC7A-A78734FC272D}" srcOrd="0" destOrd="0" presId="urn:microsoft.com/office/officeart/2005/8/layout/radial2"/>
    <dgm:cxn modelId="{48636DD7-EEFD-4E56-B90A-AE8D3ADB9E2E}" type="presParOf" srcId="{3A417F5A-C43B-43D1-BC7A-A78734FC272D}" destId="{941A9F21-B89C-472E-BE74-8B479405B674}" srcOrd="0" destOrd="0" presId="urn:microsoft.com/office/officeart/2005/8/layout/radial2"/>
    <dgm:cxn modelId="{E668FAD4-559F-44A8-A528-48549B01F987}" type="presParOf" srcId="{941A9F21-B89C-472E-BE74-8B479405B674}" destId="{3EDE8CFA-2482-4781-A145-A532F495A9C2}" srcOrd="0" destOrd="0" presId="urn:microsoft.com/office/officeart/2005/8/layout/radial2"/>
    <dgm:cxn modelId="{1210FE5F-B3B7-4965-9E17-5242737E8510}" type="presParOf" srcId="{941A9F21-B89C-472E-BE74-8B479405B674}" destId="{CF322C90-DA29-473C-9AA3-BE0645B178CF}" srcOrd="1" destOrd="0" presId="urn:microsoft.com/office/officeart/2005/8/layout/radial2"/>
    <dgm:cxn modelId="{FA5A46FE-F528-47EA-AB47-A8F89D62A88B}" type="presParOf" srcId="{3A417F5A-C43B-43D1-BC7A-A78734FC272D}" destId="{1F0A2F46-E509-4CE5-9E40-0C9BF8CEF9D0}" srcOrd="1" destOrd="0" presId="urn:microsoft.com/office/officeart/2005/8/layout/radial2"/>
    <dgm:cxn modelId="{EE90FAE4-5E5F-4932-A024-ED00DE003A76}" type="presParOf" srcId="{3A417F5A-C43B-43D1-BC7A-A78734FC272D}" destId="{74C4B399-F400-44F2-A934-CA390C483CBF}" srcOrd="2" destOrd="0" presId="urn:microsoft.com/office/officeart/2005/8/layout/radial2"/>
    <dgm:cxn modelId="{C8E9D478-A894-49E1-AF4E-0D1845462C88}" type="presParOf" srcId="{74C4B399-F400-44F2-A934-CA390C483CBF}" destId="{9C6CA50C-1091-4D3B-84AA-32052E82ECF9}" srcOrd="0" destOrd="0" presId="urn:microsoft.com/office/officeart/2005/8/layout/radial2"/>
    <dgm:cxn modelId="{55560DB2-E4B0-4258-B08D-9B13172BA714}" type="presParOf" srcId="{74C4B399-F400-44F2-A934-CA390C483CBF}" destId="{04BD4ED8-1AB5-48EF-9DAC-37C80CAD5F47}" srcOrd="1" destOrd="0" presId="urn:microsoft.com/office/officeart/2005/8/layout/radial2"/>
    <dgm:cxn modelId="{37E435B8-6F17-4C17-A7EA-679AEA95380B}" type="presParOf" srcId="{3A417F5A-C43B-43D1-BC7A-A78734FC272D}" destId="{EFDEF13D-46E9-4B27-8A0D-9185806C3E21}" srcOrd="3" destOrd="0" presId="urn:microsoft.com/office/officeart/2005/8/layout/radial2"/>
    <dgm:cxn modelId="{0FA4D2D2-FAF7-452A-A5A2-CDF96E7B82E5}" type="presParOf" srcId="{3A417F5A-C43B-43D1-BC7A-A78734FC272D}" destId="{3DA80C6B-C1AA-4FD8-BF11-79EE4CABE407}" srcOrd="4" destOrd="0" presId="urn:microsoft.com/office/officeart/2005/8/layout/radial2"/>
    <dgm:cxn modelId="{4018EB5B-C09B-4405-88FD-E1DF022CDB15}" type="presParOf" srcId="{3DA80C6B-C1AA-4FD8-BF11-79EE4CABE407}" destId="{247C2BE7-D648-4E9B-B249-419E8DEF5A0E}" srcOrd="0" destOrd="0" presId="urn:microsoft.com/office/officeart/2005/8/layout/radial2"/>
    <dgm:cxn modelId="{D5A8D401-E670-4B98-8B87-711C226AEE07}" type="presParOf" srcId="{3DA80C6B-C1AA-4FD8-BF11-79EE4CABE407}" destId="{9D4EBDD4-9FA8-4E8B-B8A7-D558A05B5685}" srcOrd="1" destOrd="0" presId="urn:microsoft.com/office/officeart/2005/8/layout/radial2"/>
    <dgm:cxn modelId="{BC6D8B12-E324-4688-98C6-47CD06C0FC43}" type="presParOf" srcId="{3A417F5A-C43B-43D1-BC7A-A78734FC272D}" destId="{D45D083E-885D-4820-A53F-832200D270EC}" srcOrd="5" destOrd="0" presId="urn:microsoft.com/office/officeart/2005/8/layout/radial2"/>
    <dgm:cxn modelId="{A3C40EB8-D65B-4FDF-8353-D059F1881213}" type="presParOf" srcId="{3A417F5A-C43B-43D1-BC7A-A78734FC272D}" destId="{F903EC68-1B02-45E7-994E-2416EF3C68A0}" srcOrd="6" destOrd="0" presId="urn:microsoft.com/office/officeart/2005/8/layout/radial2"/>
    <dgm:cxn modelId="{B4B21A56-F4E0-4940-9A20-DB91221EA942}" type="presParOf" srcId="{F903EC68-1B02-45E7-994E-2416EF3C68A0}" destId="{D29FB0A9-0E7B-4845-96EF-E8169042F4AB}" srcOrd="0" destOrd="0" presId="urn:microsoft.com/office/officeart/2005/8/layout/radial2"/>
    <dgm:cxn modelId="{5434BEE9-21C0-420B-AB67-73B14018077A}" type="presParOf" srcId="{F903EC68-1B02-45E7-994E-2416EF3C68A0}" destId="{89AE27D6-4DB3-490F-A850-9F143CE58FE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B9369-A1FE-4F97-9CF3-848E96D8025E}" type="datetimeFigureOut">
              <a:rPr lang="fr-FR" smtClean="0"/>
              <a:pPr/>
              <a:t>06/02/2017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0E931-6010-4FF6-B060-B3C4DC68173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43492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8D65A7-EFDB-45C4-91CA-A9D53D9AC575}" type="datetimeFigureOut">
              <a:rPr lang="fr-FR"/>
              <a:pPr>
                <a:defRPr/>
              </a:pPr>
              <a:t>06/02/2017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2" tIns="43786" rIns="87572" bIns="43786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38650"/>
          </a:xfrm>
          <a:prstGeom prst="rect">
            <a:avLst/>
          </a:prstGeom>
        </p:spPr>
        <p:txBody>
          <a:bodyPr vert="horz" lIns="87572" tIns="43786" rIns="87572" bIns="43786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9413" cy="492125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2600"/>
            <a:ext cx="2919412" cy="492125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B98006-1CB6-4D6A-8986-78D07920A2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73427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Pas de cabinet de conseil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Etat des lieux de l’offre existante et qui sert</a:t>
            </a:r>
            <a:r>
              <a:rPr lang="fr-FR" baseline="0" smtClean="0"/>
              <a:t> à déterminer les besoins supplémentaires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Un</a:t>
            </a:r>
            <a:r>
              <a:rPr lang="fr-FR" baseline="0" smtClean="0"/>
              <a:t> peu plus de 9500</a:t>
            </a:r>
          </a:p>
          <a:p>
            <a:endParaRPr lang="fr-FR" baseline="0" smtClean="0"/>
          </a:p>
          <a:p>
            <a:r>
              <a:rPr lang="fr-FR" baseline="0" smtClean="0"/>
              <a:t>Ok pour les effectifs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0-3 ans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385 /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4,06</a:t>
            </a:r>
            <a:r>
              <a:rPr lang="fr-FR" smtClean="0"/>
              <a:t> %</a:t>
            </a:r>
          </a:p>
          <a:p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4-6 ans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335 /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3,53</a:t>
            </a:r>
            <a:r>
              <a:rPr lang="fr-FR" smtClean="0"/>
              <a:t> %</a:t>
            </a:r>
          </a:p>
          <a:p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7-11 ans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835 /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8,80</a:t>
            </a:r>
            <a:r>
              <a:rPr lang="fr-FR" smtClean="0"/>
              <a:t> %</a:t>
            </a:r>
          </a:p>
          <a:p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12-18 ans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739 /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7,79%</a:t>
            </a:r>
            <a:r>
              <a:rPr lang="fr-FR" smtClean="0"/>
              <a:t> </a:t>
            </a:r>
          </a:p>
          <a:p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19-25 ans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352 /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3,71%</a:t>
            </a:r>
            <a:r>
              <a:rPr lang="fr-FR" smtClean="0"/>
              <a:t> </a:t>
            </a:r>
          </a:p>
          <a:p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26-60 ans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3925</a:t>
            </a:r>
            <a:r>
              <a:rPr lang="fr-FR" smtClean="0"/>
              <a:t>  /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41,38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de 60 ans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2915 /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30,73</a:t>
            </a:r>
            <a:r>
              <a:rPr lang="fr-FR" smtClean="0"/>
              <a:t> %</a:t>
            </a:r>
          </a:p>
          <a:p>
            <a:r>
              <a:rPr lang="fr-FR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9486</a:t>
            </a:r>
            <a:r>
              <a:rPr lang="fr-FR" smtClean="0"/>
              <a:t>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Densité en dessous de la moyenne du </a:t>
            </a:r>
            <a:r>
              <a:rPr lang="fr-FR" smtClean="0"/>
              <a:t>Gers</a:t>
            </a:r>
          </a:p>
          <a:p>
            <a:r>
              <a:rPr lang="fr-FR" smtClean="0"/>
              <a:t>Démographie + importante que la moyenne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Seuil de pauvreté en 2012 : 987€/mois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Emploi agricole reste important sur le territoire</a:t>
            </a:r>
          </a:p>
          <a:p>
            <a:r>
              <a:rPr lang="fr-FR" smtClean="0"/>
              <a:t>Pb</a:t>
            </a:r>
            <a:r>
              <a:rPr lang="fr-FR" baseline="0" smtClean="0"/>
              <a:t> de la mobilité fortement présent avec des transports en commun quasiment inexistant</a:t>
            </a:r>
          </a:p>
          <a:p>
            <a:r>
              <a:rPr lang="fr-FR" baseline="0" smtClean="0"/>
              <a:t>Nombre important de personnes qui w à plus de 30km du domicile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Signé le 9 décembre à Auch</a:t>
            </a:r>
          </a:p>
          <a:p>
            <a:r>
              <a:rPr lang="fr-FR" smtClean="0"/>
              <a:t>3</a:t>
            </a:r>
            <a:r>
              <a:rPr lang="fr-FR" baseline="30000" smtClean="0"/>
              <a:t>ème</a:t>
            </a:r>
            <a:r>
              <a:rPr lang="fr-FR" baseline="0" smtClean="0"/>
              <a:t> CEJ depuis 2008</a:t>
            </a:r>
          </a:p>
          <a:p>
            <a:r>
              <a:rPr lang="fr-FR" baseline="0" smtClean="0"/>
              <a:t>Diagnostic obligatoire, demandé par la CAF dans le cadre du CEJ destiné à réaliser un étét des lieux (pts forts pts faibles)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Scolarisation des moins</a:t>
            </a:r>
            <a:r>
              <a:rPr lang="fr-FR" baseline="0" smtClean="0"/>
              <a:t> de 3 ans sur Mater Lombez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Certaines</a:t>
            </a:r>
            <a:r>
              <a:rPr lang="fr-FR" baseline="0" smtClean="0"/>
              <a:t> améliorations sont en cours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Question aujourd’hui tranchée car prévision de l’ouverture d’une nouvelle crèche avec l’embauche d’une chargée de mission pour étudier</a:t>
            </a:r>
            <a:r>
              <a:rPr lang="fr-FR" baseline="0" smtClean="0"/>
              <a:t> le projet avec l’accompagnement de la CAF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93.6% des parents ayant</a:t>
            </a:r>
            <a:r>
              <a:rPr lang="fr-FR" baseline="0" smtClean="0"/>
              <a:t> une ASSMAT connaissent le service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Travaux</a:t>
            </a:r>
            <a:r>
              <a:rPr lang="fr-FR" baseline="0" smtClean="0"/>
              <a:t> faits à Lombez pour l’insonorisation</a:t>
            </a:r>
          </a:p>
          <a:p>
            <a:r>
              <a:rPr lang="fr-FR" baseline="0" smtClean="0"/>
              <a:t>Des travaux sont prévus sur Lombez qui vont demander une réorganisation pendant quelques mois (crèche à Samatan, RAM et LAEP sur la Ramondère)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Pas de pourcentages nombre trop faible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Résumé non exhaustif</a:t>
            </a:r>
          </a:p>
          <a:p>
            <a:r>
              <a:rPr lang="fr-FR" smtClean="0"/>
              <a:t>Vert :</a:t>
            </a:r>
            <a:r>
              <a:rPr lang="fr-FR" baseline="0" smtClean="0"/>
              <a:t> aides collectives</a:t>
            </a:r>
          </a:p>
          <a:p>
            <a:r>
              <a:rPr lang="fr-FR" baseline="0" smtClean="0"/>
              <a:t>Bleu : aides individuelles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Fréquentation</a:t>
            </a:r>
            <a:r>
              <a:rPr lang="fr-FR" baseline="0" smtClean="0"/>
              <a:t> moyenne : + de 800 élèves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Résultats assos + CC</a:t>
            </a:r>
          </a:p>
          <a:p>
            <a:r>
              <a:rPr lang="fr-FR" smtClean="0"/>
              <a:t>Fréquentation</a:t>
            </a:r>
            <a:r>
              <a:rPr lang="fr-FR" baseline="0" smtClean="0"/>
              <a:t> Alae comprend tous les jours 49% - ponctuellement 51%</a:t>
            </a:r>
          </a:p>
          <a:p>
            <a:r>
              <a:rPr lang="fr-FR" baseline="0" smtClean="0"/>
              <a:t>Satisfaction sur les activités : 92% pour les enfants, 88% pour les parents (assos + interne)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Demandes pas forcément contradictoires avec diapo précédentes</a:t>
            </a:r>
            <a:r>
              <a:rPr lang="fr-FR" baseline="0" smtClean="0"/>
              <a:t> : répondants satisfaits mais néanmoins en voudraient plus</a:t>
            </a:r>
          </a:p>
          <a:p>
            <a:r>
              <a:rPr lang="fr-FR" baseline="0" smtClean="0"/>
              <a:t>Parmi les demandes : plus de musique par exemple, plus d’activités culturelles...</a:t>
            </a:r>
          </a:p>
          <a:p>
            <a:r>
              <a:rPr lang="fr-FR" baseline="0" smtClean="0"/>
              <a:t>Projet péda : situations contrastées et niveaux de maitrise différents selon les sites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Comm :</a:t>
            </a:r>
          </a:p>
          <a:p>
            <a:pPr marL="228600" indent="-228600">
              <a:buAutoNum type="arabicParenR"/>
            </a:pPr>
            <a:r>
              <a:rPr lang="fr-FR" smtClean="0"/>
              <a:t>Plaquettes</a:t>
            </a:r>
          </a:p>
          <a:p>
            <a:pPr marL="228600" indent="-228600">
              <a:buAutoNum type="arabicParenR"/>
            </a:pPr>
            <a:r>
              <a:rPr lang="fr-FR" smtClean="0"/>
              <a:t>2) E mail</a:t>
            </a:r>
          </a:p>
          <a:p>
            <a:pPr marL="228600" indent="-228600">
              <a:buAutoNum type="arabicParenR"/>
            </a:pPr>
            <a:r>
              <a:rPr lang="fr-FR" smtClean="0"/>
              <a:t>Affiches</a:t>
            </a:r>
          </a:p>
          <a:p>
            <a:pPr marL="228600" indent="-228600">
              <a:buAutoNum type="arabicParenR"/>
            </a:pPr>
            <a:r>
              <a:rPr lang="fr-FR" smtClean="0"/>
              <a:t>internet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Changer l’implantation 44,5% - sejours 3 jours 44% - stages 33% - séjours peu connus 30% -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Fréquentation</a:t>
            </a:r>
            <a:r>
              <a:rPr lang="fr-FR" baseline="0" smtClean="0"/>
              <a:t> moyenne :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Certaines améliorations sont en cours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Écart 2017-2018</a:t>
            </a:r>
            <a:r>
              <a:rPr lang="fr-FR" baseline="0" smtClean="0"/>
              <a:t> dû au financement du poste de chargée de mission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Au-delà de l’aspect financier le CEJ permet un accompagnement qualitatif des actions</a:t>
            </a:r>
            <a:r>
              <a:rPr lang="fr-FR" baseline="0" smtClean="0"/>
              <a:t> éducatives</a:t>
            </a:r>
            <a:endParaRPr lang="fr-FR" smtClean="0"/>
          </a:p>
          <a:p>
            <a:r>
              <a:rPr lang="fr-FR" smtClean="0"/>
              <a:t>Tarifs raisonnables</a:t>
            </a:r>
            <a:r>
              <a:rPr lang="fr-FR" baseline="0" smtClean="0"/>
              <a:t> sur le Savès notamment sur le périscolaire (0,45€ à 1.05€ en ALAE  - de 4 à 12€ avec repas en ALSH)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Rejoint les valeurs de l’éducation populaire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Anticiper les évolutions du territoire</a:t>
            </a:r>
          </a:p>
          <a:p>
            <a:endParaRPr lang="fr-FR" smtClean="0"/>
          </a:p>
          <a:p>
            <a:r>
              <a:rPr lang="fr-FR" smtClean="0"/>
              <a:t>Convention territoriale globale signée avec</a:t>
            </a:r>
            <a:r>
              <a:rPr lang="fr-FR" baseline="0" smtClean="0"/>
              <a:t> la CAF en 2015 destinée à englober le CEJ et l’ensemble de l’action sociale CAF sur le territoire la CTG du Savès inclus 3 thématiques choisies : logement, la mobilité, le service à la personne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98006-1CB6-4D6A-8986-78D07920A22B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6438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2155825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hidden">
          <a:xfrm>
            <a:off x="1979613" y="0"/>
            <a:ext cx="68580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3716338"/>
            <a:ext cx="6264275" cy="1447800"/>
          </a:xfrm>
          <a:solidFill>
            <a:schemeClr val="bg1">
              <a:alpha val="50000"/>
            </a:schemeClr>
          </a:solidFill>
          <a:extLst/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6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1341438"/>
            <a:ext cx="6264275" cy="2057400"/>
          </a:xfrm>
          <a:solidFill>
            <a:schemeClr val="bg1">
              <a:alpha val="50000"/>
            </a:schemeClr>
          </a:solidFill>
          <a:extLst/>
        </p:spPr>
        <p:txBody>
          <a:bodyPr/>
          <a:lstStyle>
            <a:lvl1pPr algn="ctr">
              <a:defRPr sz="4400">
                <a:solidFill>
                  <a:srgbClr val="00006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3954-0AC9-4C5F-976F-AB309F27C4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6438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738"/>
            <a:ext cx="2155825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 userDrawn="1"/>
        </p:nvSpPr>
        <p:spPr bwMode="hidden">
          <a:xfrm>
            <a:off x="1979613" y="0"/>
            <a:ext cx="68580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6474B4-7E2D-4EE0-BE7F-7F7D97608E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2162175" cy="10191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10" r:id="rId2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sz="quarter" idx="1"/>
          </p:nvPr>
        </p:nvSpPr>
        <p:spPr>
          <a:xfrm>
            <a:off x="2484438" y="1988840"/>
            <a:ext cx="6264275" cy="4248472"/>
          </a:xfrm>
        </p:spPr>
        <p:txBody>
          <a:bodyPr anchor="t"/>
          <a:lstStyle/>
          <a:p>
            <a:endParaRPr lang="fr-FR" sz="3600" smtClean="0"/>
          </a:p>
          <a:p>
            <a:r>
              <a:rPr lang="fr-FR" sz="3600" smtClean="0">
                <a:solidFill>
                  <a:srgbClr val="FF0000"/>
                </a:solidFill>
              </a:rPr>
              <a:t>Diagnostic et perspectives</a:t>
            </a:r>
          </a:p>
          <a:p>
            <a:r>
              <a:rPr lang="fr-FR" sz="3600" smtClean="0">
                <a:solidFill>
                  <a:srgbClr val="FF0000"/>
                </a:solidFill>
              </a:rPr>
              <a:t>de développement</a:t>
            </a:r>
          </a:p>
          <a:p>
            <a:endParaRPr lang="fr-FR" sz="3600" smtClean="0"/>
          </a:p>
          <a:p>
            <a:endParaRPr lang="fr-FR" sz="3600" smtClean="0"/>
          </a:p>
          <a:p>
            <a:r>
              <a:rPr lang="fr-FR" sz="3600" smtClean="0"/>
              <a:t>6 février 2017</a:t>
            </a:r>
            <a:endParaRPr lang="fr-FR" sz="3600"/>
          </a:p>
        </p:txBody>
      </p:sp>
      <p:sp>
        <p:nvSpPr>
          <p:cNvPr id="3" name="Titre 2"/>
          <p:cNvSpPr>
            <a:spLocks noGrp="1"/>
          </p:cNvSpPr>
          <p:nvPr>
            <p:ph type="ctrTitle" sz="quarter"/>
          </p:nvPr>
        </p:nvSpPr>
        <p:spPr>
          <a:xfrm>
            <a:off x="2339752" y="476672"/>
            <a:ext cx="6408042" cy="1224136"/>
          </a:xfrm>
        </p:spPr>
        <p:txBody>
          <a:bodyPr/>
          <a:lstStyle/>
          <a:p>
            <a:r>
              <a:rPr lang="fr-FR" smtClean="0"/>
              <a:t>Conférence de territoire</a:t>
            </a:r>
            <a:br>
              <a:rPr lang="fr-FR" smtClean="0"/>
            </a:br>
            <a:r>
              <a:rPr lang="fr-FR" smtClean="0"/>
              <a:t>Enfance-Jeunesse</a:t>
            </a:r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184176"/>
          </a:xfrm>
        </p:spPr>
        <p:txBody>
          <a:bodyPr/>
          <a:lstStyle/>
          <a:p>
            <a:pPr algn="ctr"/>
            <a:r>
              <a:rPr lang="fr-FR" sz="2800" smtClean="0"/>
              <a:t>Le diagnostic de territoire : Méthodologie</a:t>
            </a:r>
            <a:endParaRPr lang="fr-FR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84784"/>
            <a:ext cx="6400800" cy="4968552"/>
          </a:xfrm>
        </p:spPr>
        <p:txBody>
          <a:bodyPr/>
          <a:lstStyle/>
          <a:p>
            <a:pPr lvl="1"/>
            <a:r>
              <a:rPr lang="fr-FR" sz="2400" smtClean="0"/>
              <a:t>Réalisation du diagnostic en interne</a:t>
            </a:r>
          </a:p>
          <a:p>
            <a:pPr lvl="1"/>
            <a:r>
              <a:rPr lang="fr-FR" sz="2400" smtClean="0"/>
              <a:t>Soutien et accompagnement par la CAF du Gers tout au long du processus</a:t>
            </a:r>
          </a:p>
          <a:p>
            <a:pPr lvl="1"/>
            <a:endParaRPr lang="fr-FR" sz="1000" smtClean="0"/>
          </a:p>
          <a:p>
            <a:pPr lvl="1"/>
            <a:r>
              <a:rPr lang="fr-FR" sz="2400" smtClean="0"/>
              <a:t>4 étapes principales :</a:t>
            </a:r>
          </a:p>
          <a:p>
            <a:pPr lvl="2"/>
            <a:r>
              <a:rPr lang="fr-FR" sz="2200" smtClean="0"/>
              <a:t>Elaboration d’un questionnaire à l’intention des familles</a:t>
            </a:r>
          </a:p>
          <a:p>
            <a:pPr lvl="2"/>
            <a:r>
              <a:rPr lang="fr-FR" sz="2200" smtClean="0"/>
              <a:t>Collecte des données et entretiens avec les partenaires du territoire</a:t>
            </a:r>
          </a:p>
          <a:p>
            <a:pPr lvl="2"/>
            <a:r>
              <a:rPr lang="fr-FR" sz="2200" smtClean="0"/>
              <a:t>Traitement de l’ensemble des données recueillies</a:t>
            </a:r>
          </a:p>
          <a:p>
            <a:pPr lvl="2"/>
            <a:r>
              <a:rPr lang="fr-FR" sz="2200" smtClean="0"/>
              <a:t>Synthèse et étude des résultats, élaboration des préconisations</a:t>
            </a:r>
          </a:p>
          <a:p>
            <a:pPr lvl="2"/>
            <a:endParaRPr lang="fr-FR" sz="2000" smtClean="0"/>
          </a:p>
          <a:p>
            <a:pPr>
              <a:buNone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040160"/>
          </a:xfrm>
        </p:spPr>
        <p:txBody>
          <a:bodyPr/>
          <a:lstStyle/>
          <a:p>
            <a:pPr algn="ctr"/>
            <a:r>
              <a:rPr lang="fr-FR" smtClean="0"/>
              <a:t>Finalité du diagnostic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658" y="1412776"/>
            <a:ext cx="58502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400800" cy="864096"/>
          </a:xfrm>
        </p:spPr>
        <p:txBody>
          <a:bodyPr/>
          <a:lstStyle/>
          <a:p>
            <a:pPr algn="ctr"/>
            <a:r>
              <a:rPr lang="fr-FR" sz="2800" smtClean="0"/>
              <a:t/>
            </a:r>
            <a:br>
              <a:rPr lang="fr-FR" sz="2800" smtClean="0"/>
            </a:br>
            <a:r>
              <a:rPr lang="fr-FR" sz="2800" smtClean="0"/>
              <a:t>Le diagnostic de territoire : </a:t>
            </a:r>
            <a:br>
              <a:rPr lang="fr-FR" sz="2800" smtClean="0"/>
            </a:br>
            <a:r>
              <a:rPr lang="fr-FR" sz="2800" smtClean="0"/>
              <a:t>éléments sociodémographiques</a:t>
            </a:r>
            <a:br>
              <a:rPr lang="fr-FR" sz="2800" smtClean="0"/>
            </a:br>
            <a:endParaRPr lang="fr-FR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3728" y="1340768"/>
            <a:ext cx="6688832" cy="5184576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Le </a:t>
            </a:r>
            <a:r>
              <a:rPr lang="fr-FR" sz="2800" dirty="0" err="1" smtClean="0"/>
              <a:t>Savès</a:t>
            </a:r>
            <a:r>
              <a:rPr lang="fr-FR" sz="2800" dirty="0" smtClean="0"/>
              <a:t>, </a:t>
            </a:r>
            <a:r>
              <a:rPr lang="fr-FR" sz="2800" smtClean="0"/>
              <a:t>c’est :</a:t>
            </a:r>
            <a:endParaRPr lang="fr-FR" sz="2800" dirty="0" smtClean="0"/>
          </a:p>
          <a:p>
            <a:r>
              <a:rPr lang="fr-FR" sz="2800" dirty="0" smtClean="0"/>
              <a:t>32 communes</a:t>
            </a:r>
          </a:p>
          <a:p>
            <a:endParaRPr lang="fr-FR" sz="2800" dirty="0" smtClean="0"/>
          </a:p>
          <a:p>
            <a:r>
              <a:rPr lang="fr-FR" sz="2800" dirty="0" smtClean="0"/>
              <a:t>≈ 9500 habitants</a:t>
            </a:r>
          </a:p>
          <a:p>
            <a:endParaRPr lang="fr-FR" sz="2800" dirty="0" smtClean="0"/>
          </a:p>
          <a:p>
            <a:r>
              <a:rPr lang="fr-FR" sz="2400" smtClean="0"/>
              <a:t>52 </a:t>
            </a:r>
            <a:r>
              <a:rPr lang="fr-FR" sz="2400" dirty="0" smtClean="0"/>
              <a:t>animateurs CC</a:t>
            </a:r>
          </a:p>
          <a:p>
            <a:r>
              <a:rPr lang="fr-FR" sz="2400" dirty="0" smtClean="0"/>
              <a:t>9 animateurs MJC</a:t>
            </a:r>
          </a:p>
          <a:p>
            <a:r>
              <a:rPr lang="fr-FR" sz="2400" dirty="0" smtClean="0"/>
              <a:t>2 animateurs BPL</a:t>
            </a:r>
          </a:p>
          <a:p>
            <a:r>
              <a:rPr lang="fr-FR" sz="2400" dirty="0" smtClean="0"/>
              <a:t>2 animateurs «</a:t>
            </a:r>
            <a:r>
              <a:rPr lang="fr-FR" sz="2000" dirty="0" smtClean="0"/>
              <a:t>Bouton d’or</a:t>
            </a:r>
            <a:r>
              <a:rPr lang="fr-FR" sz="2000" smtClean="0"/>
              <a:t> »</a:t>
            </a:r>
          </a:p>
          <a:p>
            <a:r>
              <a:rPr lang="fr-FR" sz="2400" smtClean="0"/>
              <a:t>7 animatrices 123 soleil</a:t>
            </a:r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5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Afficher l'image d'origi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36912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Afficher l'image d'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340768"/>
            <a:ext cx="6400800" cy="5184576"/>
          </a:xfrm>
        </p:spPr>
        <p:txBody>
          <a:bodyPr/>
          <a:lstStyle/>
          <a:p>
            <a:pPr>
              <a:buNone/>
            </a:pPr>
            <a:endParaRPr lang="fr-FR" sz="2800" smtClean="0"/>
          </a:p>
          <a:p>
            <a:pPr lvl="1"/>
            <a:r>
              <a:rPr lang="fr-FR" sz="2400" smtClean="0"/>
              <a:t>12 écoles primaires</a:t>
            </a:r>
          </a:p>
          <a:p>
            <a:pPr lvl="1"/>
            <a:r>
              <a:rPr lang="fr-FR" sz="2400" smtClean="0"/>
              <a:t>1 école primaire privée sous contrat</a:t>
            </a:r>
          </a:p>
          <a:p>
            <a:pPr lvl="1"/>
            <a:r>
              <a:rPr lang="fr-FR" sz="2400" smtClean="0"/>
              <a:t>1 collège</a:t>
            </a:r>
          </a:p>
          <a:p>
            <a:pPr lvl="1"/>
            <a:r>
              <a:rPr lang="fr-FR" sz="2400" smtClean="0"/>
              <a:t>1 lycée professionnel</a:t>
            </a:r>
          </a:p>
          <a:p>
            <a:pPr lvl="1"/>
            <a:endParaRPr lang="fr-FR" sz="2400" smtClean="0"/>
          </a:p>
          <a:p>
            <a:r>
              <a:rPr lang="fr-FR" sz="2800" smtClean="0"/>
              <a:t>1522 élèves à la rentrée 2015 </a:t>
            </a:r>
          </a:p>
          <a:p>
            <a:endParaRPr lang="fr-FR" sz="2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8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1485900" cy="16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24136"/>
          </a:xfrm>
        </p:spPr>
        <p:txBody>
          <a:bodyPr/>
          <a:lstStyle/>
          <a:p>
            <a:pPr algn="ctr"/>
            <a:r>
              <a:rPr lang="fr-FR" sz="2800" smtClean="0"/>
              <a:t/>
            </a:r>
            <a:br>
              <a:rPr lang="fr-FR" sz="2800" smtClean="0"/>
            </a:br>
            <a:r>
              <a:rPr lang="fr-FR" sz="2800" smtClean="0"/>
              <a:t>Le diagnostic de territoire : </a:t>
            </a:r>
            <a:br>
              <a:rPr lang="fr-FR" sz="2800" smtClean="0"/>
            </a:br>
            <a:r>
              <a:rPr lang="fr-FR" sz="2800" smtClean="0"/>
              <a:t>éléments sociodémographiques</a:t>
            </a:r>
            <a:br>
              <a:rPr lang="fr-FR" sz="2800" smtClean="0"/>
            </a:br>
            <a:endParaRPr lang="fr-FR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24136"/>
          </a:xfrm>
        </p:spPr>
        <p:txBody>
          <a:bodyPr/>
          <a:lstStyle/>
          <a:p>
            <a:pPr algn="ctr"/>
            <a:r>
              <a:rPr lang="fr-FR" sz="2800" smtClean="0"/>
              <a:t>Répartition de la population du Savès en 2012</a:t>
            </a:r>
            <a:endParaRPr lang="fr-FR" sz="280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5396744"/>
              </p:ext>
            </p:extLst>
          </p:nvPr>
        </p:nvGraphicFramePr>
        <p:xfrm>
          <a:off x="1907704" y="1268760"/>
          <a:ext cx="7056784" cy="471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268760"/>
            <a:ext cx="6408712" cy="5184576"/>
          </a:xfrm>
        </p:spPr>
        <p:txBody>
          <a:bodyPr/>
          <a:lstStyle/>
          <a:p>
            <a:r>
              <a:rPr lang="fr-FR" sz="2400" dirty="0" smtClean="0"/>
              <a:t>Une population en            de 1,5% entre 2007 et 2012</a:t>
            </a:r>
          </a:p>
          <a:p>
            <a:r>
              <a:rPr lang="fr-FR" sz="2400" dirty="0" smtClean="0"/>
              <a:t>1 ménage sur 2 réside dans le territoire depuis moins de 10 ans</a:t>
            </a:r>
          </a:p>
          <a:p>
            <a:r>
              <a:rPr lang="fr-FR" sz="2400" dirty="0" smtClean="0"/>
              <a:t>Une densité de population faible : 28,7     </a:t>
            </a:r>
            <a:r>
              <a:rPr lang="fr-FR" sz="2400" dirty="0" err="1" smtClean="0"/>
              <a:t>hab</a:t>
            </a:r>
            <a:r>
              <a:rPr lang="fr-FR" sz="2400" dirty="0" smtClean="0"/>
              <a:t>/km²</a:t>
            </a:r>
          </a:p>
          <a:p>
            <a:r>
              <a:rPr lang="fr-FR" sz="2400" dirty="0" smtClean="0"/>
              <a:t>Une baisse sensible des 15-45 ans mais un maintien des 0-14 ans</a:t>
            </a:r>
          </a:p>
          <a:p>
            <a:r>
              <a:rPr lang="fr-FR" sz="2400" dirty="0" smtClean="0"/>
              <a:t>Les couples avec enfants et les familles monoparentales représentent 56% de la population totale</a:t>
            </a:r>
          </a:p>
          <a:p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1" name="Flèche vers le haut 10"/>
          <p:cNvSpPr/>
          <p:nvPr/>
        </p:nvSpPr>
        <p:spPr>
          <a:xfrm rot="2759554">
            <a:off x="5668998" y="1162619"/>
            <a:ext cx="360040" cy="60019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52128"/>
          </a:xfrm>
        </p:spPr>
        <p:txBody>
          <a:bodyPr/>
          <a:lstStyle/>
          <a:p>
            <a:pPr algn="ctr"/>
            <a:r>
              <a:rPr lang="fr-FR" sz="2800" smtClean="0"/>
              <a:t/>
            </a:r>
            <a:br>
              <a:rPr lang="fr-FR" sz="2800" smtClean="0"/>
            </a:br>
            <a:r>
              <a:rPr lang="fr-FR" sz="2800" smtClean="0"/>
              <a:t>Le diagnostic de territoire : </a:t>
            </a:r>
            <a:br>
              <a:rPr lang="fr-FR" sz="2800" smtClean="0"/>
            </a:br>
            <a:r>
              <a:rPr lang="fr-FR" sz="2800" smtClean="0"/>
              <a:t>éléments sociodémographiques</a:t>
            </a:r>
            <a:br>
              <a:rPr lang="fr-FR" sz="2800" smtClean="0"/>
            </a:br>
            <a:endParaRPr lang="fr-FR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8400" y="1268760"/>
            <a:ext cx="6400800" cy="5184576"/>
          </a:xfrm>
        </p:spPr>
        <p:txBody>
          <a:bodyPr/>
          <a:lstStyle/>
          <a:p>
            <a:pPr>
              <a:buNone/>
            </a:pPr>
            <a:endParaRPr lang="fr-FR" sz="900" dirty="0" smtClean="0"/>
          </a:p>
          <a:p>
            <a:r>
              <a:rPr lang="fr-FR" sz="2400" dirty="0" smtClean="0"/>
              <a:t>Taux de </a:t>
            </a:r>
            <a:r>
              <a:rPr lang="fr-FR" sz="2400" dirty="0" err="1" smtClean="0"/>
              <a:t>chomage</a:t>
            </a:r>
            <a:r>
              <a:rPr lang="fr-FR" sz="2400" dirty="0" smtClean="0"/>
              <a:t> en 2012 : 8,8% </a:t>
            </a:r>
          </a:p>
          <a:p>
            <a:pPr>
              <a:buNone/>
            </a:pPr>
            <a:r>
              <a:rPr lang="fr-FR" sz="2400" dirty="0" smtClean="0"/>
              <a:t>	Les femmes plus touchées par le </a:t>
            </a:r>
            <a:r>
              <a:rPr lang="fr-FR" sz="2400" dirty="0" err="1" smtClean="0"/>
              <a:t>chomage</a:t>
            </a:r>
            <a:r>
              <a:rPr lang="fr-FR" sz="2400" dirty="0" smtClean="0"/>
              <a:t> que dans le reste du Gers</a:t>
            </a:r>
          </a:p>
          <a:p>
            <a:pPr>
              <a:buNone/>
            </a:pPr>
            <a:endParaRPr lang="fr-FR" sz="900" dirty="0" smtClean="0"/>
          </a:p>
          <a:p>
            <a:r>
              <a:rPr lang="fr-FR" sz="2400" dirty="0" smtClean="0"/>
              <a:t>30,2% des femmes ont un emploi à </a:t>
            </a:r>
            <a:r>
              <a:rPr lang="fr-FR" sz="2400" smtClean="0"/>
              <a:t>temps partiel - 9,1</a:t>
            </a:r>
            <a:r>
              <a:rPr lang="fr-FR" sz="2400" dirty="0" smtClean="0"/>
              <a:t>% pour les hommes</a:t>
            </a:r>
          </a:p>
          <a:p>
            <a:pPr>
              <a:buNone/>
            </a:pPr>
            <a:endParaRPr lang="fr-FR" sz="900" dirty="0" smtClean="0"/>
          </a:p>
          <a:p>
            <a:r>
              <a:rPr lang="fr-FR" sz="2400" dirty="0" smtClean="0"/>
              <a:t>Un taux de pauvreté de 12,2% en 2012 </a:t>
            </a:r>
          </a:p>
          <a:p>
            <a:pPr>
              <a:buNone/>
            </a:pPr>
            <a:r>
              <a:rPr lang="fr-FR" sz="2400" dirty="0" smtClean="0"/>
              <a:t>	(13,9% pour la France)</a:t>
            </a:r>
          </a:p>
          <a:p>
            <a:endParaRPr lang="fr-FR" sz="24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96144"/>
          </a:xfrm>
        </p:spPr>
        <p:txBody>
          <a:bodyPr/>
          <a:lstStyle/>
          <a:p>
            <a:pPr algn="ctr"/>
            <a:r>
              <a:rPr lang="fr-FR" sz="2800" smtClean="0"/>
              <a:t>Le diagnostic de territoire : </a:t>
            </a:r>
            <a:br>
              <a:rPr lang="fr-FR" sz="2800" smtClean="0"/>
            </a:br>
            <a:r>
              <a:rPr lang="fr-FR" sz="2800" smtClean="0"/>
              <a:t>éléments sociodémographiques</a:t>
            </a:r>
            <a:endParaRPr lang="fr-FR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8400" y="1268760"/>
            <a:ext cx="6400800" cy="5184576"/>
          </a:xfrm>
        </p:spPr>
        <p:txBody>
          <a:bodyPr/>
          <a:lstStyle/>
          <a:p>
            <a:pPr>
              <a:buNone/>
            </a:pPr>
            <a:endParaRPr lang="fr-FR" sz="800" dirty="0" smtClean="0"/>
          </a:p>
          <a:p>
            <a:r>
              <a:rPr lang="fr-FR" sz="2000" dirty="0" smtClean="0"/>
              <a:t>Les secteurs du commerce, des transports et des services :  premiers employeurs du </a:t>
            </a:r>
            <a:r>
              <a:rPr lang="fr-FR" sz="2000" dirty="0" err="1" smtClean="0"/>
              <a:t>Savès</a:t>
            </a:r>
            <a:r>
              <a:rPr lang="fr-FR" sz="2000" dirty="0" smtClean="0"/>
              <a:t> devant l’agriculture</a:t>
            </a:r>
          </a:p>
          <a:p>
            <a:endParaRPr lang="fr-FR" sz="2000" dirty="0" smtClean="0"/>
          </a:p>
          <a:p>
            <a:r>
              <a:rPr lang="fr-FR" sz="2000" dirty="0" smtClean="0"/>
              <a:t>71,5% des actifs travaillent en dehors du territoire</a:t>
            </a:r>
          </a:p>
          <a:p>
            <a:pPr>
              <a:buNone/>
            </a:pPr>
            <a:r>
              <a:rPr lang="fr-FR" sz="2000" dirty="0" smtClean="0"/>
              <a:t>	La plupart d’entre eux utilisent leur voiture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40% des foyers expriment un besoin en matière de déplacement au sein même du territoire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6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653136"/>
            <a:ext cx="30140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52128"/>
          </a:xfrm>
        </p:spPr>
        <p:txBody>
          <a:bodyPr/>
          <a:lstStyle/>
          <a:p>
            <a:pPr algn="ctr"/>
            <a:r>
              <a:rPr lang="fr-FR" sz="2800" smtClean="0"/>
              <a:t>Le diagnostic de territoire : </a:t>
            </a:r>
            <a:br>
              <a:rPr lang="fr-FR" sz="2800" smtClean="0"/>
            </a:br>
            <a:r>
              <a:rPr lang="fr-FR" sz="2800" smtClean="0"/>
              <a:t>éléments sociodémographiques</a:t>
            </a:r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8400" y="1196752"/>
            <a:ext cx="6400800" cy="4968552"/>
          </a:xfrm>
        </p:spPr>
        <p:txBody>
          <a:bodyPr/>
          <a:lstStyle/>
          <a:p>
            <a:pPr algn="ctr">
              <a:buNone/>
            </a:pPr>
            <a:endParaRPr lang="fr-FR" sz="4400" smtClean="0"/>
          </a:p>
          <a:p>
            <a:pPr algn="ctr">
              <a:buNone/>
            </a:pPr>
            <a:endParaRPr lang="fr-FR" sz="4400" smtClean="0"/>
          </a:p>
          <a:p>
            <a:pPr algn="ctr">
              <a:spcBef>
                <a:spcPct val="0"/>
              </a:spcBef>
              <a:buNone/>
            </a:pPr>
            <a:r>
              <a:rPr lang="fr-FR" sz="36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Analyse de l’offre </a:t>
            </a:r>
          </a:p>
          <a:p>
            <a:pPr algn="ctr">
              <a:spcBef>
                <a:spcPct val="0"/>
              </a:spcBef>
              <a:buNone/>
            </a:pPr>
            <a:r>
              <a:rPr lang="fr-FR" sz="36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 des besoins éducatifs</a:t>
            </a:r>
            <a:endParaRPr lang="fr-FR" sz="36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24136"/>
          </a:xfrm>
        </p:spPr>
        <p:txBody>
          <a:bodyPr/>
          <a:lstStyle/>
          <a:p>
            <a:pPr algn="ctr"/>
            <a:r>
              <a:rPr lang="fr-FR" smtClean="0"/>
              <a:t>Les sources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196752"/>
            <a:ext cx="6400800" cy="5400600"/>
          </a:xfrm>
        </p:spPr>
        <p:txBody>
          <a:bodyPr/>
          <a:lstStyle/>
          <a:p>
            <a:r>
              <a:rPr lang="fr-FR" sz="2400" dirty="0" smtClean="0"/>
              <a:t>665 questionnaires distribués aux familles 361 retournés, soit un taux de réponse de 54,3%</a:t>
            </a:r>
          </a:p>
          <a:p>
            <a:r>
              <a:rPr lang="fr-FR" sz="2400" dirty="0" smtClean="0"/>
              <a:t>Samatan et Lombez représentent 44% des réponses</a:t>
            </a:r>
          </a:p>
          <a:p>
            <a:r>
              <a:rPr lang="fr-FR" sz="2400" dirty="0" smtClean="0"/>
              <a:t>Questionnaire aux collégiens : 76% de réponses</a:t>
            </a:r>
          </a:p>
          <a:p>
            <a:r>
              <a:rPr lang="fr-FR" sz="2400" dirty="0" smtClean="0"/>
              <a:t>Des entretiens avec les partenaires associatifs et institutionnels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627784" y="4941168"/>
            <a:ext cx="5904656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smtClean="0">
                <a:solidFill>
                  <a:schemeClr val="tx1"/>
                </a:solidFill>
              </a:rPr>
              <a:t>L’ensemble de ces outils ont permis de dégager des pistes et des perspectives</a:t>
            </a:r>
            <a:endParaRPr lang="fr-FR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En décembre 2016, la communauté de communes du </a:t>
            </a:r>
            <a:r>
              <a:rPr lang="fr-FR" sz="2400" dirty="0" err="1" smtClean="0"/>
              <a:t>Savès</a:t>
            </a:r>
            <a:r>
              <a:rPr lang="fr-FR" sz="2400" dirty="0" smtClean="0"/>
              <a:t> a </a:t>
            </a:r>
            <a:r>
              <a:rPr lang="fr-FR" sz="2400" dirty="0" err="1" smtClean="0"/>
              <a:t>resigné</a:t>
            </a:r>
            <a:r>
              <a:rPr lang="fr-FR" sz="2400" dirty="0" smtClean="0"/>
              <a:t> un contrat enfance jeunesse pour une durée de 4 ans avec la CAF du Gers</a:t>
            </a:r>
          </a:p>
          <a:p>
            <a:endParaRPr lang="fr-FR" sz="2400" dirty="0" smtClean="0"/>
          </a:p>
          <a:p>
            <a:r>
              <a:rPr lang="fr-FR" sz="2400" dirty="0" smtClean="0"/>
              <a:t>Au préalable, un diagnostic de territoire a été élaboré pour déterminer les contours de ce nouveau contrat à vocation éducative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996952"/>
            <a:ext cx="6400800" cy="1219200"/>
          </a:xfrm>
        </p:spPr>
        <p:txBody>
          <a:bodyPr/>
          <a:lstStyle/>
          <a:p>
            <a:pPr algn="ctr"/>
            <a:r>
              <a:rPr lang="fr-FR" smtClean="0"/>
              <a:t>La petite enfance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908720"/>
            <a:ext cx="6400800" cy="5616624"/>
          </a:xfrm>
        </p:spPr>
        <p:txBody>
          <a:bodyPr/>
          <a:lstStyle/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r>
              <a:rPr lang="fr-FR" sz="2400" smtClean="0"/>
              <a:t>Une crèche de 12 places (</a:t>
            </a:r>
            <a:r>
              <a:rPr lang="fr-FR" sz="2400" b="1" smtClean="0"/>
              <a:t>multi accueil</a:t>
            </a:r>
            <a:r>
              <a:rPr lang="fr-FR" sz="2400" smtClean="0"/>
              <a:t>)</a:t>
            </a:r>
          </a:p>
          <a:p>
            <a:r>
              <a:rPr lang="fr-FR" sz="2400" smtClean="0"/>
              <a:t>Un relais assistantes maternelles (</a:t>
            </a:r>
            <a:r>
              <a:rPr lang="fr-FR" sz="2400" b="1" smtClean="0"/>
              <a:t>RAM</a:t>
            </a:r>
            <a:r>
              <a:rPr lang="fr-FR" sz="2400" smtClean="0"/>
              <a:t>) </a:t>
            </a:r>
          </a:p>
          <a:p>
            <a:r>
              <a:rPr lang="fr-FR" sz="2400" smtClean="0"/>
              <a:t>Un lieu d’accueil enfants parents (</a:t>
            </a:r>
            <a:r>
              <a:rPr lang="fr-FR" sz="2400" b="1" smtClean="0"/>
              <a:t>LAEP</a:t>
            </a:r>
            <a:r>
              <a:rPr lang="fr-FR" sz="2400" smtClean="0"/>
              <a:t>)</a:t>
            </a:r>
          </a:p>
          <a:p>
            <a:endParaRPr lang="fr-FR" sz="2400" smtClean="0"/>
          </a:p>
          <a:p>
            <a:r>
              <a:rPr lang="fr-FR" sz="2400" smtClean="0"/>
              <a:t>Les 3 services sont gérés par l’association 123 Soleil</a:t>
            </a:r>
          </a:p>
          <a:p>
            <a:pPr>
              <a:buNone/>
            </a:pPr>
            <a:endParaRPr lang="fr-FR" sz="2400" smtClean="0"/>
          </a:p>
          <a:p>
            <a:pPr>
              <a:buNone/>
            </a:pPr>
            <a:endParaRPr lang="fr-FR" sz="2400" smtClean="0"/>
          </a:p>
          <a:p>
            <a:pPr>
              <a:buNone/>
            </a:pPr>
            <a:endParaRPr lang="fr-FR" sz="2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5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b="1" smtClean="0"/>
              <a:t>Petite enfance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L’offre éducative</a:t>
            </a:r>
            <a:endParaRPr lang="fr-FR" sz="2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268760"/>
            <a:ext cx="6400800" cy="4896544"/>
          </a:xfrm>
        </p:spPr>
        <p:txBody>
          <a:bodyPr/>
          <a:lstStyle/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r>
              <a:rPr lang="fr-FR" sz="2400" smtClean="0"/>
              <a:t>Des maisons d’assistantes maternelles (MAM)</a:t>
            </a:r>
          </a:p>
          <a:p>
            <a:endParaRPr lang="fr-FR" sz="2400" smtClean="0"/>
          </a:p>
          <a:p>
            <a:pPr lvl="1"/>
            <a:r>
              <a:rPr lang="fr-FR" sz="2000" smtClean="0"/>
              <a:t>Ces structures (hors CEJ) se sont développées ces dernières années et la question se pose de savoir comment  mieux les accompagner en lien avec la PMI et le RAM</a:t>
            </a:r>
          </a:p>
          <a:p>
            <a:endParaRPr lang="fr-FR" sz="2400" smtClean="0"/>
          </a:p>
          <a:p>
            <a:pPr>
              <a:buNone/>
            </a:pPr>
            <a:endParaRPr lang="fr-FR" sz="2400" smtClean="0"/>
          </a:p>
          <a:p>
            <a:pPr>
              <a:buNone/>
            </a:pPr>
            <a:endParaRPr lang="fr-FR" sz="2400" smtClean="0"/>
          </a:p>
          <a:p>
            <a:pPr>
              <a:buNone/>
            </a:pPr>
            <a:endParaRPr lang="fr-FR" sz="2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5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412776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b="1" smtClean="0"/>
              <a:t>Petite enfance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L’offre éducative</a:t>
            </a:r>
            <a:endParaRPr lang="fr-FR" sz="2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84784"/>
            <a:ext cx="6400800" cy="5040560"/>
          </a:xfrm>
        </p:spPr>
        <p:txBody>
          <a:bodyPr/>
          <a:lstStyle/>
          <a:p>
            <a:pPr>
              <a:buNone/>
            </a:pPr>
            <a:endParaRPr lang="fr-FR" sz="800" dirty="0" smtClean="0"/>
          </a:p>
          <a:p>
            <a:r>
              <a:rPr lang="fr-FR" sz="2400" dirty="0" smtClean="0"/>
              <a:t>Un taux de fréquentation important</a:t>
            </a:r>
          </a:p>
          <a:p>
            <a:pPr>
              <a:buNone/>
            </a:pPr>
            <a:endParaRPr lang="fr-FR" sz="800" dirty="0" smtClean="0"/>
          </a:p>
          <a:p>
            <a:r>
              <a:rPr lang="fr-FR" sz="2400" dirty="0" smtClean="0"/>
              <a:t>Des </a:t>
            </a:r>
            <a:r>
              <a:rPr lang="fr-FR" sz="2400" dirty="0" err="1" smtClean="0"/>
              <a:t>nouveaux-nés</a:t>
            </a:r>
            <a:r>
              <a:rPr lang="fr-FR" sz="2400" dirty="0" smtClean="0"/>
              <a:t> plus nombreux</a:t>
            </a:r>
          </a:p>
          <a:p>
            <a:pPr>
              <a:buNone/>
            </a:pPr>
            <a:endParaRPr lang="fr-FR" sz="800" dirty="0" smtClean="0"/>
          </a:p>
          <a:p>
            <a:r>
              <a:rPr lang="fr-FR" sz="2400" dirty="0" smtClean="0"/>
              <a:t>Satisfaction des familles sur :</a:t>
            </a:r>
          </a:p>
          <a:p>
            <a:pPr lvl="1"/>
            <a:r>
              <a:rPr lang="fr-FR" sz="2400" dirty="0" smtClean="0"/>
              <a:t>La qualité d’accueil</a:t>
            </a:r>
          </a:p>
          <a:p>
            <a:pPr lvl="1"/>
            <a:r>
              <a:rPr lang="fr-FR" sz="2400" dirty="0" smtClean="0"/>
              <a:t>Les amplitudes d’ouverture</a:t>
            </a:r>
          </a:p>
          <a:p>
            <a:pPr lvl="1"/>
            <a:r>
              <a:rPr lang="fr-FR" sz="2400" dirty="0" smtClean="0"/>
              <a:t>La localisation géographique</a:t>
            </a:r>
          </a:p>
          <a:p>
            <a:pPr lvl="1"/>
            <a:r>
              <a:rPr lang="fr-FR" sz="2400" dirty="0" smtClean="0"/>
              <a:t>Les procédures administratives </a:t>
            </a:r>
          </a:p>
          <a:p>
            <a:pPr lvl="1">
              <a:buNone/>
            </a:pPr>
            <a:r>
              <a:rPr lang="fr-FR" sz="2400" dirty="0" smtClean="0"/>
              <a:t>	(avec souhait de paiement par internet)</a:t>
            </a:r>
          </a:p>
          <a:p>
            <a:pPr lvl="1"/>
            <a:endParaRPr lang="fr-FR" sz="2400" dirty="0" smtClean="0"/>
          </a:p>
          <a:p>
            <a:pPr lvl="1"/>
            <a:endParaRPr lang="fr-FR" sz="2400" dirty="0" smtClean="0"/>
          </a:p>
          <a:p>
            <a:pPr lvl="1"/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968152"/>
          </a:xfrm>
        </p:spPr>
        <p:txBody>
          <a:bodyPr/>
          <a:lstStyle/>
          <a:p>
            <a:pPr algn="ctr"/>
            <a:r>
              <a:rPr lang="fr-FR" sz="2800" b="1" smtClean="0"/>
              <a:t>La crèche (multi accueil)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Synthèse des points positifs</a:t>
            </a:r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2051720" y="1268760"/>
          <a:ext cx="684076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968152"/>
          </a:xfrm>
        </p:spPr>
        <p:txBody>
          <a:bodyPr/>
          <a:lstStyle/>
          <a:p>
            <a:pPr algn="ctr"/>
            <a:r>
              <a:rPr lang="fr-FR" sz="2800" b="1" smtClean="0"/>
              <a:t>La crèche (multi accueil)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Les axes d’améliorations/préconisations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123728" y="1700808"/>
            <a:ext cx="3456384" cy="64807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Une meilleure communication</a:t>
            </a:r>
            <a:endParaRPr lang="fr-FR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0539564"/>
              </p:ext>
            </p:extLst>
          </p:nvPr>
        </p:nvGraphicFramePr>
        <p:xfrm>
          <a:off x="2438400" y="1268760"/>
          <a:ext cx="64540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627784" y="1268760"/>
            <a:ext cx="2880320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Proposer  plus de formations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96144"/>
          </a:xfrm>
        </p:spPr>
        <p:txBody>
          <a:bodyPr/>
          <a:lstStyle/>
          <a:p>
            <a:pPr algn="ctr"/>
            <a:r>
              <a:rPr lang="fr-FR" sz="2800" b="1" smtClean="0"/>
              <a:t>La crèche (multi accueil)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Les axes d’améliorations/préconisations</a:t>
            </a:r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400800" cy="896144"/>
          </a:xfrm>
        </p:spPr>
        <p:txBody>
          <a:bodyPr/>
          <a:lstStyle/>
          <a:p>
            <a:pPr algn="ctr"/>
            <a:r>
              <a:rPr lang="fr-FR" sz="2800" b="1" smtClean="0"/>
              <a:t>La crèche (multi accueil)</a:t>
            </a:r>
            <a:r>
              <a:rPr lang="fr-FR" sz="2400" smtClean="0"/>
              <a:t/>
            </a:r>
            <a:br>
              <a:rPr lang="fr-FR" sz="2400" smtClean="0"/>
            </a:br>
            <a:r>
              <a:rPr lang="fr-FR" sz="2400" b="1" smtClean="0"/>
              <a:t>Les axes d’améliorations/préconisations</a:t>
            </a:r>
            <a:endParaRPr lang="fr-FR" sz="240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2051720" y="1052736"/>
          <a:ext cx="68407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339752" y="1340768"/>
            <a:ext cx="2880320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Améliorer les locaux</a:t>
            </a:r>
            <a:endParaRPr lang="fr-FR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84784"/>
            <a:ext cx="6400800" cy="5040560"/>
          </a:xfrm>
        </p:spPr>
        <p:txBody>
          <a:bodyPr/>
          <a:lstStyle/>
          <a:p>
            <a:pPr>
              <a:buNone/>
            </a:pPr>
            <a:endParaRPr lang="fr-FR" sz="800" smtClean="0"/>
          </a:p>
          <a:p>
            <a:endParaRPr lang="fr-FR" sz="2400" smtClean="0"/>
          </a:p>
          <a:p>
            <a:r>
              <a:rPr lang="fr-FR" sz="2400" smtClean="0"/>
              <a:t>Un service connu et reconnu</a:t>
            </a:r>
          </a:p>
          <a:p>
            <a:r>
              <a:rPr lang="fr-FR" sz="2400" smtClean="0"/>
              <a:t>46 assistantes maternelles utilisent le service</a:t>
            </a:r>
          </a:p>
          <a:p>
            <a:r>
              <a:rPr lang="fr-FR" sz="2400" smtClean="0"/>
              <a:t>Un accueil et des animations appréciées</a:t>
            </a:r>
          </a:p>
          <a:p>
            <a:r>
              <a:rPr lang="fr-FR" sz="2400" smtClean="0"/>
              <a:t>Une satisfaction des familles sur les jours et horaires d’ouverture</a:t>
            </a:r>
          </a:p>
          <a:p>
            <a:endParaRPr lang="fr-FR" sz="2000" smtClean="0"/>
          </a:p>
          <a:p>
            <a:pPr>
              <a:buNone/>
            </a:pPr>
            <a:endParaRPr lang="fr-FR" sz="800" smtClean="0"/>
          </a:p>
          <a:p>
            <a:pPr lvl="1"/>
            <a:endParaRPr lang="fr-FR" sz="2400" smtClean="0"/>
          </a:p>
          <a:p>
            <a:pPr lvl="1"/>
            <a:endParaRPr lang="fr-FR" sz="2400" smtClean="0"/>
          </a:p>
          <a:p>
            <a:pPr lvl="1"/>
            <a:endParaRPr lang="fr-FR" sz="2400" smtClean="0"/>
          </a:p>
          <a:p>
            <a:pPr>
              <a:buNone/>
            </a:pPr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pPr>
              <a:buNone/>
            </a:pPr>
            <a:endParaRPr lang="fr-FR" sz="2400" smtClean="0"/>
          </a:p>
          <a:p>
            <a:pPr>
              <a:buNone/>
            </a:pPr>
            <a:endParaRPr lang="fr-FR" sz="2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968152"/>
          </a:xfrm>
        </p:spPr>
        <p:txBody>
          <a:bodyPr/>
          <a:lstStyle/>
          <a:p>
            <a:pPr algn="ctr"/>
            <a:r>
              <a:rPr lang="fr-FR" sz="2800" b="1" smtClean="0"/>
              <a:t>Le RAM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Synthèse des points positifs</a:t>
            </a:r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968152"/>
          </a:xfrm>
        </p:spPr>
        <p:txBody>
          <a:bodyPr/>
          <a:lstStyle/>
          <a:p>
            <a:pPr algn="ctr"/>
            <a:r>
              <a:rPr lang="fr-FR" sz="2800" smtClean="0"/>
              <a:t>Le RAM</a:t>
            </a:r>
            <a:br>
              <a:rPr lang="fr-FR" sz="2800" smtClean="0"/>
            </a:br>
            <a:r>
              <a:rPr lang="fr-FR" sz="2400" b="1" smtClean="0"/>
              <a:t>Les axes d’améliorations/préconisations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267744" y="1628800"/>
            <a:ext cx="345638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Améliorer les locaux</a:t>
            </a:r>
            <a:endParaRPr lang="fr-FR" b="1">
              <a:solidFill>
                <a:schemeClr val="tx1"/>
              </a:solidFill>
            </a:endParaRPr>
          </a:p>
        </p:txBody>
      </p:sp>
      <p:pic>
        <p:nvPicPr>
          <p:cNvPr id="9" name="il_fi" descr="Afficher l'image d'origin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1522598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necteur droit 3"/>
          <p:cNvSpPr/>
          <p:nvPr/>
        </p:nvSpPr>
        <p:spPr>
          <a:xfrm rot="20309899" flipV="1">
            <a:off x="3707247" y="2518044"/>
            <a:ext cx="2209900" cy="93619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793"/>
                </a:moveTo>
                <a:lnTo>
                  <a:pt x="2122100" y="3379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onnecteur droit 3"/>
          <p:cNvSpPr/>
          <p:nvPr/>
        </p:nvSpPr>
        <p:spPr>
          <a:xfrm rot="1408530">
            <a:off x="4209608" y="4424944"/>
            <a:ext cx="2122100" cy="675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793"/>
                </a:moveTo>
                <a:lnTo>
                  <a:pt x="2122100" y="3379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lipse 12"/>
          <p:cNvSpPr/>
          <p:nvPr/>
        </p:nvSpPr>
        <p:spPr>
          <a:xfrm>
            <a:off x="6084168" y="2204864"/>
            <a:ext cx="2131858" cy="12983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Plus d’espace à Samatan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868144" y="4221088"/>
            <a:ext cx="2729791" cy="1298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Une meilleure insonorisation à Lombez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84784"/>
            <a:ext cx="6400800" cy="5040560"/>
          </a:xfrm>
        </p:spPr>
        <p:txBody>
          <a:bodyPr/>
          <a:lstStyle/>
          <a:p>
            <a:pPr>
              <a:buNone/>
            </a:pPr>
            <a:endParaRPr lang="fr-FR" sz="800" smtClean="0"/>
          </a:p>
          <a:p>
            <a:r>
              <a:rPr lang="fr-FR" sz="2400" smtClean="0"/>
              <a:t>Succès rapide (fréquentation)</a:t>
            </a:r>
          </a:p>
          <a:p>
            <a:r>
              <a:rPr lang="fr-FR" sz="2400" smtClean="0"/>
              <a:t>Satisfaction sur la bibliothèque d’emprunt</a:t>
            </a:r>
          </a:p>
          <a:p>
            <a:r>
              <a:rPr lang="fr-FR" sz="2400" smtClean="0"/>
              <a:t>Satisfaction sur les thématiques de discussion proposées</a:t>
            </a:r>
          </a:p>
          <a:p>
            <a:endParaRPr lang="fr-FR" sz="2400" smtClean="0"/>
          </a:p>
          <a:p>
            <a:r>
              <a:rPr lang="fr-FR" sz="2400" smtClean="0"/>
              <a:t>A améliorer :</a:t>
            </a:r>
          </a:p>
          <a:p>
            <a:pPr lvl="1"/>
            <a:r>
              <a:rPr lang="fr-FR" sz="2400" smtClean="0"/>
              <a:t>Une fréquentation aujourd’hui plus aléatoire</a:t>
            </a:r>
          </a:p>
          <a:p>
            <a:pPr lvl="1"/>
            <a:r>
              <a:rPr lang="fr-FR" sz="2400" smtClean="0"/>
              <a:t>Une communication à améliorer et à pérénniser </a:t>
            </a:r>
          </a:p>
          <a:p>
            <a:pPr>
              <a:buNone/>
            </a:pPr>
            <a:endParaRPr lang="fr-FR" sz="800" smtClean="0"/>
          </a:p>
          <a:p>
            <a:pPr lvl="1"/>
            <a:endParaRPr lang="fr-FR" sz="2400" smtClean="0"/>
          </a:p>
          <a:p>
            <a:pPr lvl="1"/>
            <a:endParaRPr lang="fr-FR" sz="2400" smtClean="0"/>
          </a:p>
          <a:p>
            <a:pPr lvl="1"/>
            <a:endParaRPr lang="fr-FR" sz="2400" smtClean="0"/>
          </a:p>
          <a:p>
            <a:pPr>
              <a:buNone/>
            </a:pPr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pPr>
              <a:buNone/>
            </a:pPr>
            <a:endParaRPr lang="fr-FR" sz="2400" smtClean="0"/>
          </a:p>
          <a:p>
            <a:pPr>
              <a:buNone/>
            </a:pPr>
            <a:endParaRPr lang="fr-FR" sz="2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968152"/>
          </a:xfrm>
        </p:spPr>
        <p:txBody>
          <a:bodyPr/>
          <a:lstStyle/>
          <a:p>
            <a:pPr algn="ctr"/>
            <a:r>
              <a:rPr lang="fr-FR" sz="2800" b="1" smtClean="0"/>
              <a:t>Le LAEP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Synthèse des points positifs/ à améliorer</a:t>
            </a:r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968152"/>
          </a:xfrm>
        </p:spPr>
        <p:txBody>
          <a:bodyPr/>
          <a:lstStyle/>
          <a:p>
            <a:pPr algn="ctr"/>
            <a:r>
              <a:rPr lang="fr-FR" smtClean="0"/>
              <a:t>CAF</a:t>
            </a:r>
            <a:br>
              <a:rPr lang="fr-FR" smtClean="0"/>
            </a:br>
            <a:r>
              <a:rPr lang="fr-FR" sz="2400" smtClean="0"/>
              <a:t>Les domaines d’interventions et les aides</a:t>
            </a:r>
            <a:endParaRPr lang="fr-FR" sz="2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483768" y="4077072"/>
            <a:ext cx="1656184" cy="2160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Prestations de services  versées aux  gestionnaires (assos et collectivités) PSO-PSU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04248" y="4653136"/>
            <a:ext cx="16561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smtClean="0">
                <a:solidFill>
                  <a:schemeClr val="tx1"/>
                </a:solidFill>
              </a:rPr>
              <a:t>Secours et prêt</a:t>
            </a: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248" y="3140968"/>
            <a:ext cx="165618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Handicap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4248" y="5589240"/>
            <a:ext cx="165618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smtClean="0">
                <a:solidFill>
                  <a:schemeClr val="tx1"/>
                </a:solidFill>
              </a:rPr>
              <a:t>Aides diverses</a:t>
            </a: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4248" y="1484784"/>
            <a:ext cx="165618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smtClean="0">
                <a:solidFill>
                  <a:schemeClr val="tx1"/>
                </a:solidFill>
              </a:rPr>
              <a:t>Aides logement</a:t>
            </a: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4248" y="2348880"/>
            <a:ext cx="165618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Allocations Familiales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04248" y="3933056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RSA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7744" y="1412776"/>
            <a:ext cx="2088232" cy="16561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Contrats enfance jeunesse signés avec les collectivités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(PS </a:t>
            </a:r>
            <a:r>
              <a:rPr lang="fr-FR" dirty="0" err="1" smtClean="0">
                <a:solidFill>
                  <a:schemeClr val="tx1"/>
                </a:solidFill>
              </a:rPr>
              <a:t>cej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860032" y="2492896"/>
          <a:ext cx="1440160" cy="2082638"/>
        </p:xfrm>
        <a:graphic>
          <a:graphicData uri="http://schemas.openxmlformats.org/presentationml/2006/ole">
            <p:oleObj spid="_x0000_s1028" name="Image bitmap" r:id="rId4" imgW="4086795" imgH="5971429" progId="PBrush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996952"/>
            <a:ext cx="6400800" cy="1219200"/>
          </a:xfrm>
        </p:spPr>
        <p:txBody>
          <a:bodyPr/>
          <a:lstStyle/>
          <a:p>
            <a:pPr algn="ctr"/>
            <a:r>
              <a:rPr lang="fr-FR" smtClean="0"/>
              <a:t>L’enfance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24136"/>
          </a:xfrm>
        </p:spPr>
        <p:txBody>
          <a:bodyPr/>
          <a:lstStyle/>
          <a:p>
            <a:pPr algn="ctr"/>
            <a:r>
              <a:rPr lang="fr-FR" sz="2800" b="1" smtClean="0"/>
              <a:t>L’enfance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L’offre éducative</a:t>
            </a:r>
            <a:endParaRPr lang="fr-FR" sz="2400" b="1"/>
          </a:p>
        </p:txBody>
      </p:sp>
      <p:pic>
        <p:nvPicPr>
          <p:cNvPr id="6" name="il_fi" descr="Afficher l'image d'origin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55776" y="3501009"/>
            <a:ext cx="61926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10 accueils périscolaires communautaires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z="200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 accueils périscolaires associatifs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	(MJC Monblanc et association bouton d’or)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endParaRPr lang="fr-FR" sz="200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 accueils extrascolaires (ALSH) associatifs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fr-FR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	</a:t>
            </a: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(MJC Monblanc et association bons p’tits loups)</a:t>
            </a:r>
            <a:endParaRPr lang="fr-FR" sz="2000" smtClean="0"/>
          </a:p>
          <a:p>
            <a:endParaRPr lang="fr-FR" b="1" smtClean="0"/>
          </a:p>
          <a:p>
            <a:endParaRPr lang="fr-FR" b="1" smtClean="0"/>
          </a:p>
          <a:p>
            <a:endParaRPr lang="fr-FR" b="1" smtClean="0"/>
          </a:p>
          <a:p>
            <a:endParaRPr lang="fr-FR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24136"/>
          </a:xfrm>
        </p:spPr>
        <p:txBody>
          <a:bodyPr/>
          <a:lstStyle/>
          <a:p>
            <a:pPr algn="ctr"/>
            <a:r>
              <a:rPr lang="fr-FR" sz="2800" b="1" smtClean="0"/>
              <a:t>Les TAP/ALAE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Synthèse des points positifs</a:t>
            </a:r>
            <a:endParaRPr lang="fr-FR" sz="2400" b="1"/>
          </a:p>
        </p:txBody>
      </p:sp>
      <p:sp>
        <p:nvSpPr>
          <p:cNvPr id="7" name="ZoneTexte 6"/>
          <p:cNvSpPr txBox="1"/>
          <p:nvPr/>
        </p:nvSpPr>
        <p:spPr>
          <a:xfrm>
            <a:off x="2267744" y="2492896"/>
            <a:ext cx="6408712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TAP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Fréquentation importante : 87,8%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Satisfaction sur les activités proposées : 90%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Satisfaction sur  l’accueil des enfants : 95%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ALAE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Fréquentation importante : 63,5%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Amplitudes horaires satisfaisantes : 90%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Satisfaction sur les activités : 92%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Satisfaction sur l’accueil : 97%</a:t>
            </a:r>
          </a:p>
        </p:txBody>
      </p:sp>
      <p:pic>
        <p:nvPicPr>
          <p:cNvPr id="9" name="il_fi" descr="Afficher l'image d'origin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268760"/>
            <a:ext cx="1315584" cy="12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24136"/>
          </a:xfrm>
        </p:spPr>
        <p:txBody>
          <a:bodyPr/>
          <a:lstStyle/>
          <a:p>
            <a:pPr algn="ctr"/>
            <a:r>
              <a:rPr lang="fr-FR" sz="2800" b="1" smtClean="0"/>
              <a:t>Les TAP/ALAE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Synthèse des points positifs</a:t>
            </a:r>
            <a:endParaRPr lang="fr-FR" sz="2400" b="1"/>
          </a:p>
        </p:txBody>
      </p:sp>
      <p:sp>
        <p:nvSpPr>
          <p:cNvPr id="7" name="ZoneTexte 6"/>
          <p:cNvSpPr txBox="1"/>
          <p:nvPr/>
        </p:nvSpPr>
        <p:spPr>
          <a:xfrm>
            <a:off x="2267744" y="2852936"/>
            <a:ext cx="6408712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Une forte mobilisation des associations culturelles et sportives du territoire depuis 2013 sur les Temps d’activités périscolaires (TAP) 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 partenaires en 2016-2017 pour environ 600 interventions durant l’année scolaire </a:t>
            </a:r>
          </a:p>
        </p:txBody>
      </p:sp>
      <p:pic>
        <p:nvPicPr>
          <p:cNvPr id="9" name="il_fi" descr="Afficher l'image d'origin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268760"/>
            <a:ext cx="1315584" cy="12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24136"/>
          </a:xfrm>
        </p:spPr>
        <p:txBody>
          <a:bodyPr/>
          <a:lstStyle/>
          <a:p>
            <a:pPr algn="ctr"/>
            <a:r>
              <a:rPr lang="fr-FR" sz="2800" b="1" smtClean="0"/>
              <a:t>Les TAP/ALAE</a:t>
            </a:r>
            <a:r>
              <a:rPr lang="fr-FR" sz="2800" smtClean="0"/>
              <a:t/>
            </a:r>
            <a:br>
              <a:rPr lang="fr-FR" sz="2800" smtClean="0"/>
            </a:br>
            <a:endParaRPr lang="fr-FR" sz="2400" b="1"/>
          </a:p>
        </p:txBody>
      </p:sp>
      <p:sp>
        <p:nvSpPr>
          <p:cNvPr id="7" name="ZoneTexte 6"/>
          <p:cNvSpPr txBox="1"/>
          <p:nvPr/>
        </p:nvSpPr>
        <p:spPr>
          <a:xfrm>
            <a:off x="2339752" y="314096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61% des répondants jugent que les enfants sont  globalement plus fatigués depuis la mise en place des nouveaux rythmes scolaires et l’instauration des TAP</a:t>
            </a:r>
          </a:p>
        </p:txBody>
      </p:sp>
      <p:pic>
        <p:nvPicPr>
          <p:cNvPr id="8" name="il_fi" descr="Afficher l'image d'origin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24744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96144"/>
          </a:xfrm>
        </p:spPr>
        <p:txBody>
          <a:bodyPr/>
          <a:lstStyle/>
          <a:p>
            <a:pPr algn="ctr"/>
            <a:r>
              <a:rPr lang="fr-FR" sz="2800" smtClean="0"/>
              <a:t>TAP/ALAE</a:t>
            </a:r>
            <a:br>
              <a:rPr lang="fr-FR" sz="2800" smtClean="0"/>
            </a:br>
            <a:r>
              <a:rPr lang="fr-FR" sz="2400" b="1" smtClean="0"/>
              <a:t>Les axes d’améliorations/préconisations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b="1" smtClean="0"/>
          </a:p>
          <a:p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11760" y="2780928"/>
            <a:ext cx="2934142" cy="908864"/>
          </a:xfrm>
          <a:prstGeom prst="ellipse">
            <a:avLst/>
          </a:prstGeom>
          <a:solidFill>
            <a:srgbClr val="EEFD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Des activités plus variées</a:t>
            </a:r>
            <a:endParaRPr lang="fr-FR" b="1">
              <a:solidFill>
                <a:schemeClr val="tx1"/>
              </a:solidFill>
            </a:endParaRPr>
          </a:p>
        </p:txBody>
      </p:sp>
      <p:grpSp>
        <p:nvGrpSpPr>
          <p:cNvPr id="2" name="Groupe 10"/>
          <p:cNvGrpSpPr/>
          <p:nvPr/>
        </p:nvGrpSpPr>
        <p:grpSpPr>
          <a:xfrm>
            <a:off x="6516216" y="2276872"/>
            <a:ext cx="2067034" cy="1403006"/>
            <a:chOff x="4149827" y="1872206"/>
            <a:chExt cx="2067034" cy="1403006"/>
          </a:xfrm>
        </p:grpSpPr>
        <p:sp>
          <p:nvSpPr>
            <p:cNvPr id="12" name="Ellipse 11"/>
            <p:cNvSpPr/>
            <p:nvPr/>
          </p:nvSpPr>
          <p:spPr>
            <a:xfrm>
              <a:off x="4149827" y="1872206"/>
              <a:ext cx="2067034" cy="1403006"/>
            </a:xfrm>
            <a:prstGeom prst="ellipse">
              <a:avLst/>
            </a:prstGeom>
            <a:solidFill>
              <a:srgbClr val="CFED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4452537" y="2077671"/>
              <a:ext cx="1461614" cy="992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baseline="0" smtClean="0">
                  <a:solidFill>
                    <a:schemeClr val="tx1"/>
                  </a:solidFill>
                </a:rPr>
                <a:t>Plus d’activités sportives</a:t>
              </a:r>
              <a:endParaRPr lang="fr-FR" b="1" kern="1200" baseline="0">
                <a:solidFill>
                  <a:schemeClr val="tx1"/>
                </a:solidFill>
              </a:endParaRPr>
            </a:p>
          </p:txBody>
        </p:sp>
      </p:grpSp>
      <p:sp>
        <p:nvSpPr>
          <p:cNvPr id="15" name="Ellipse 14"/>
          <p:cNvSpPr/>
          <p:nvPr/>
        </p:nvSpPr>
        <p:spPr>
          <a:xfrm>
            <a:off x="6479704" y="3573016"/>
            <a:ext cx="2664296" cy="14030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Des activités plus interessantes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123728" y="3573016"/>
            <a:ext cx="3024336" cy="140300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Paiement par internet </a:t>
            </a:r>
          </a:p>
          <a:p>
            <a:pPr algn="ctr"/>
            <a:r>
              <a:rPr lang="fr-FR" b="1" smtClean="0">
                <a:solidFill>
                  <a:schemeClr val="tx1"/>
                </a:solidFill>
              </a:rPr>
              <a:t>(comme cantine)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076056" y="4797152"/>
            <a:ext cx="3888432" cy="90886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Meilleure diffusion du projet pédagogique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52" y="1340768"/>
            <a:ext cx="2880320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Tiré des questionnaires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 rot="18544723">
            <a:off x="5626367" y="2258285"/>
            <a:ext cx="576064" cy="994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411760" y="4797152"/>
            <a:ext cx="3024336" cy="140300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Des lieux d’accueil à améliorer</a:t>
            </a:r>
            <a:endParaRPr lang="fr-FR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96144"/>
          </a:xfrm>
        </p:spPr>
        <p:txBody>
          <a:bodyPr/>
          <a:lstStyle/>
          <a:p>
            <a:pPr algn="ctr"/>
            <a:r>
              <a:rPr lang="fr-FR" sz="2800" smtClean="0"/>
              <a:t>TAP/ALAE</a:t>
            </a:r>
            <a:br>
              <a:rPr lang="fr-FR" sz="2800" smtClean="0"/>
            </a:br>
            <a:r>
              <a:rPr lang="fr-FR" sz="2400" b="1" smtClean="0"/>
              <a:t>Les axes d’améliorations/préconisations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b="1" smtClean="0"/>
          </a:p>
          <a:p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11760" y="3645024"/>
            <a:ext cx="2934142" cy="908864"/>
          </a:xfrm>
          <a:prstGeom prst="ellipse">
            <a:avLst/>
          </a:prstGeom>
          <a:solidFill>
            <a:srgbClr val="EEFD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Plus d’échanges entre les sites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932040" y="2780928"/>
            <a:ext cx="3888432" cy="1298377"/>
          </a:xfrm>
          <a:prstGeom prst="ellipse">
            <a:avLst/>
          </a:prstGeom>
          <a:solidFill>
            <a:srgbClr val="CFED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Améliorer la conception des projets pédagogiques </a:t>
            </a:r>
            <a:r>
              <a:rPr lang="fr-FR" b="1" smtClean="0">
                <a:solidFill>
                  <a:schemeClr val="tx1"/>
                </a:solidFill>
              </a:rPr>
              <a:t>(CC)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364088" y="3933056"/>
            <a:ext cx="3779912" cy="12983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+ de formations spécifiques : secourisme, handicap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051720" y="4437112"/>
            <a:ext cx="3024336" cy="140300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Améliorer la formation professionnelle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32040" y="5157192"/>
            <a:ext cx="3888432" cy="129837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Mieux gérer les absences et les remplacements </a:t>
            </a:r>
            <a:r>
              <a:rPr lang="fr-FR" b="1" smtClean="0">
                <a:solidFill>
                  <a:schemeClr val="tx1"/>
                </a:solidFill>
              </a:rPr>
              <a:t>(CC)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52" y="1340768"/>
            <a:ext cx="2880320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Tiré des entretiens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 rot="19164363">
            <a:off x="5690261" y="1840596"/>
            <a:ext cx="576064" cy="994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80120"/>
          </a:xfrm>
        </p:spPr>
        <p:txBody>
          <a:bodyPr/>
          <a:lstStyle/>
          <a:p>
            <a:pPr algn="ctr"/>
            <a:r>
              <a:rPr lang="fr-FR" sz="2800" b="1" smtClean="0"/>
              <a:t>Les centres de loisirs (ALSH)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Synthèse des points positifs</a:t>
            </a:r>
            <a:endParaRPr lang="fr-FR" sz="2400" b="1"/>
          </a:p>
        </p:txBody>
      </p:sp>
      <p:sp>
        <p:nvSpPr>
          <p:cNvPr id="7" name="ZoneTexte 6"/>
          <p:cNvSpPr txBox="1"/>
          <p:nvPr/>
        </p:nvSpPr>
        <p:spPr>
          <a:xfrm>
            <a:off x="2339752" y="2276872"/>
            <a:ext cx="6408712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Fréquentation soutenue sur les sites de Monblanc, Samatan (MJC) et Cazaux-Savès (Bons p’tits loups)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Satisfaction sur  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Les horaires : 			MJC  95% - BPL 92%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Les activités proposées : 	86%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Les sorties : 			MJC  96% - BPL 99%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L’encadrement des enfants :  	90%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L’accueil des parents :  		93%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Les procédures :	 	85%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 communication :		79%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il_fi" descr="Afficher l'image d'origin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6120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b="1" smtClean="0"/>
          </a:p>
          <a:p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195736" y="1556792"/>
            <a:ext cx="3779912" cy="11685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z="1600" b="1" smtClean="0">
                <a:solidFill>
                  <a:schemeClr val="tx1"/>
                </a:solidFill>
              </a:rPr>
              <a:t>Une implantation Monblanc/Samatan non satisfaisante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652120" y="1412776"/>
            <a:ext cx="3024336" cy="116853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z="1600" b="1" smtClean="0">
                <a:solidFill>
                  <a:schemeClr val="tx1"/>
                </a:solidFill>
              </a:rPr>
              <a:t>Locaux mieux adaptés, plus sécurisés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52128"/>
          </a:xfrm>
        </p:spPr>
        <p:txBody>
          <a:bodyPr/>
          <a:lstStyle/>
          <a:p>
            <a:pPr algn="ctr"/>
            <a:r>
              <a:rPr lang="fr-FR" sz="2400" b="1" smtClean="0"/>
              <a:t>Les centres de loisirs (ALSH)</a:t>
            </a:r>
            <a:r>
              <a:rPr lang="fr-FR" sz="2400" smtClean="0"/>
              <a:t/>
            </a:r>
            <a:br>
              <a:rPr lang="fr-FR" sz="2400" smtClean="0"/>
            </a:br>
            <a:r>
              <a:rPr lang="fr-FR" sz="2400" b="1" smtClean="0"/>
              <a:t>Les axes d’améliorations/préconisations</a:t>
            </a:r>
            <a:endParaRPr lang="fr-FR" sz="2400"/>
          </a:p>
        </p:txBody>
      </p:sp>
      <p:sp>
        <p:nvSpPr>
          <p:cNvPr id="17" name="Ellipse 16"/>
          <p:cNvSpPr/>
          <p:nvPr/>
        </p:nvSpPr>
        <p:spPr>
          <a:xfrm>
            <a:off x="5004048" y="4797152"/>
            <a:ext cx="3888432" cy="8223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b="1" smtClean="0">
                <a:solidFill>
                  <a:schemeClr val="tx1"/>
                </a:solidFill>
              </a:rPr>
              <a:t>Une meilleure information sur les séjours</a:t>
            </a:r>
          </a:p>
        </p:txBody>
      </p:sp>
      <p:sp>
        <p:nvSpPr>
          <p:cNvPr id="19" name="Ellipse 18"/>
          <p:cNvSpPr/>
          <p:nvPr/>
        </p:nvSpPr>
        <p:spPr>
          <a:xfrm>
            <a:off x="1979712" y="3933056"/>
            <a:ext cx="4176464" cy="792088"/>
          </a:xfrm>
          <a:prstGeom prst="ellipse">
            <a:avLst/>
          </a:prstGeom>
          <a:solidFill>
            <a:srgbClr val="0CAC0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fr-FR" sz="1600" b="1" smtClean="0">
                <a:solidFill>
                  <a:schemeClr val="tx1"/>
                </a:solidFill>
              </a:rPr>
              <a:t>Des stages </a:t>
            </a:r>
          </a:p>
        </p:txBody>
      </p:sp>
      <p:sp>
        <p:nvSpPr>
          <p:cNvPr id="21" name="Ellipse 20"/>
          <p:cNvSpPr/>
          <p:nvPr/>
        </p:nvSpPr>
        <p:spPr>
          <a:xfrm>
            <a:off x="1979712" y="3212976"/>
            <a:ext cx="4176464" cy="83611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fr-FR" sz="1600" b="1" smtClean="0">
                <a:solidFill>
                  <a:schemeClr val="tx1"/>
                </a:solidFill>
              </a:rPr>
              <a:t>Des séjours de 3 jours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b="1" smtClean="0"/>
          </a:p>
          <a:p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148064" y="2276872"/>
            <a:ext cx="3294182" cy="1008112"/>
          </a:xfrm>
          <a:prstGeom prst="ellipse">
            <a:avLst/>
          </a:prstGeom>
          <a:solidFill>
            <a:srgbClr val="EEFD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fr-FR" sz="1600" b="1" smtClean="0">
                <a:solidFill>
                  <a:schemeClr val="tx1"/>
                </a:solidFill>
              </a:rPr>
              <a:t>Plus d’intervenants extérieurs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483768" y="1628800"/>
            <a:ext cx="3960440" cy="980127"/>
          </a:xfrm>
          <a:prstGeom prst="ellipse">
            <a:avLst/>
          </a:prstGeom>
          <a:solidFill>
            <a:srgbClr val="CFED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fr-FR" sz="1600" b="1" smtClean="0">
                <a:solidFill>
                  <a:schemeClr val="tx1"/>
                </a:solidFill>
              </a:rPr>
              <a:t>Plus d’activités culturelles </a:t>
            </a:r>
          </a:p>
        </p:txBody>
      </p:sp>
      <p:sp>
        <p:nvSpPr>
          <p:cNvPr id="20" name="Ellipse 19"/>
          <p:cNvSpPr/>
          <p:nvPr/>
        </p:nvSpPr>
        <p:spPr>
          <a:xfrm>
            <a:off x="2843808" y="4005064"/>
            <a:ext cx="4248472" cy="115212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fr-FR" sz="1600" b="1" smtClean="0">
                <a:solidFill>
                  <a:schemeClr val="tx1"/>
                </a:solidFill>
              </a:rPr>
              <a:t>Pouvoir payer par internet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52128"/>
          </a:xfrm>
        </p:spPr>
        <p:txBody>
          <a:bodyPr/>
          <a:lstStyle/>
          <a:p>
            <a:pPr algn="ctr"/>
            <a:r>
              <a:rPr lang="fr-FR" sz="2400" b="1" smtClean="0"/>
              <a:t>Les centres de loisirs (ALSH)</a:t>
            </a:r>
            <a:r>
              <a:rPr lang="fr-FR" sz="2400" smtClean="0"/>
              <a:t/>
            </a:r>
            <a:br>
              <a:rPr lang="fr-FR" sz="2400" smtClean="0"/>
            </a:br>
            <a:r>
              <a:rPr lang="fr-FR" sz="2400" b="1" smtClean="0"/>
              <a:t>Les axes d’améliorations/préconisations</a:t>
            </a:r>
            <a:endParaRPr lang="fr-FR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6400800" cy="1219200"/>
          </a:xfrm>
        </p:spPr>
        <p:txBody>
          <a:bodyPr/>
          <a:lstStyle/>
          <a:p>
            <a:pPr algn="ctr"/>
            <a:r>
              <a:rPr lang="fr-FR" smtClean="0"/>
              <a:t>Le contrat enfance jeunesse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996952"/>
            <a:ext cx="6400800" cy="1219200"/>
          </a:xfrm>
        </p:spPr>
        <p:txBody>
          <a:bodyPr/>
          <a:lstStyle/>
          <a:p>
            <a:pPr algn="ctr"/>
            <a:r>
              <a:rPr lang="fr-FR" smtClean="0"/>
              <a:t>Les jeunes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24136"/>
          </a:xfrm>
        </p:spPr>
        <p:txBody>
          <a:bodyPr/>
          <a:lstStyle/>
          <a:p>
            <a:pPr algn="ctr"/>
            <a:r>
              <a:rPr lang="fr-FR" sz="2800" b="1" smtClean="0"/>
              <a:t>Les jeunes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L’offre éducative</a:t>
            </a:r>
            <a:endParaRPr lang="fr-FR" sz="2400" b="1"/>
          </a:p>
        </p:txBody>
      </p:sp>
      <p:sp>
        <p:nvSpPr>
          <p:cNvPr id="7" name="ZoneTexte 6"/>
          <p:cNvSpPr txBox="1"/>
          <p:nvPr/>
        </p:nvSpPr>
        <p:spPr>
          <a:xfrm>
            <a:off x="2627784" y="2852936"/>
            <a:ext cx="58326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 accueil associé au collège (CLAC)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z="200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 centre de loisirs (ALSH) avec 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 local à Samatan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Des activités mercredis et vacances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Des séjours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Une compagnie de théâtre</a:t>
            </a:r>
            <a:endParaRPr lang="fr-FR" b="1" smtClean="0"/>
          </a:p>
          <a:p>
            <a:endParaRPr lang="fr-FR" b="1" smtClean="0"/>
          </a:p>
          <a:p>
            <a:endParaRPr lang="fr-FR" b="1" smtClean="0"/>
          </a:p>
          <a:p>
            <a:endParaRPr lang="fr-FR" b="1" smtClean="0"/>
          </a:p>
          <a:p>
            <a:endParaRPr lang="fr-FR" b="1"/>
          </a:p>
        </p:txBody>
      </p:sp>
      <p:pic>
        <p:nvPicPr>
          <p:cNvPr id="9" name="il_fi" descr="Afficher l'image d'origin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96752"/>
            <a:ext cx="1512916" cy="151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24136"/>
          </a:xfrm>
        </p:spPr>
        <p:txBody>
          <a:bodyPr/>
          <a:lstStyle/>
          <a:p>
            <a:pPr algn="ctr"/>
            <a:r>
              <a:rPr lang="fr-FR" sz="2800" b="1" smtClean="0"/>
              <a:t>Les jeunes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Synthèse des points positifs</a:t>
            </a:r>
            <a:endParaRPr lang="fr-FR" sz="2400" b="1"/>
          </a:p>
        </p:txBody>
      </p:sp>
      <p:sp>
        <p:nvSpPr>
          <p:cNvPr id="7" name="ZoneTexte 6"/>
          <p:cNvSpPr txBox="1"/>
          <p:nvPr/>
        </p:nvSpPr>
        <p:spPr>
          <a:xfrm>
            <a:off x="2339752" y="2996952"/>
            <a:ext cx="64087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endParaRPr lang="fr-F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4717678" cy="12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627784" y="2795349"/>
            <a:ext cx="58326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z="200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Une fréquentation générale en hausse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 renforcement de l’équipe d’animation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La création d’un local spécifique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Une compagnie de théâtre active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 événement «Sav’en geek» en voie de s’installer dans la durée</a:t>
            </a:r>
          </a:p>
          <a:p>
            <a:endParaRPr lang="fr-FR" b="1" smtClean="0"/>
          </a:p>
          <a:p>
            <a:endParaRPr lang="fr-FR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96144"/>
          </a:xfrm>
        </p:spPr>
        <p:txBody>
          <a:bodyPr/>
          <a:lstStyle/>
          <a:p>
            <a:pPr algn="ctr"/>
            <a:r>
              <a:rPr lang="fr-FR" sz="2800" b="1" smtClean="0"/>
              <a:t>Les jeunes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400" b="1" smtClean="0"/>
              <a:t>Les axes d’améliorations/préconisations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691680" y="1600200"/>
            <a:ext cx="7147520" cy="5257800"/>
          </a:xfrm>
        </p:spPr>
        <p:txBody>
          <a:bodyPr/>
          <a:lstStyle/>
          <a:p>
            <a:pPr lvl="0"/>
            <a:endParaRPr lang="fr-FR" b="1" smtClean="0"/>
          </a:p>
          <a:p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619672" y="1772816"/>
            <a:ext cx="2934142" cy="995422"/>
          </a:xfrm>
          <a:prstGeom prst="ellipse">
            <a:avLst/>
          </a:prstGeom>
          <a:solidFill>
            <a:srgbClr val="EEFD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fr-FR" sz="2000" b="1" smtClean="0">
                <a:solidFill>
                  <a:schemeClr val="tx1"/>
                </a:solidFill>
              </a:rPr>
              <a:t>Une mixité à renforcer</a:t>
            </a:r>
            <a:endParaRPr lang="fr-FR" sz="2000" b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547664" y="3501008"/>
            <a:ext cx="3888432" cy="168789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Des échanges à développer avec les autres structures jeunesse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835696" y="2636912"/>
            <a:ext cx="4320480" cy="90886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Une fréquentation du local à améliorer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823520" y="4077072"/>
            <a:ext cx="4320480" cy="129837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Des partenariats à mobiliser  sur le public 17-25 ans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228184" y="1916832"/>
            <a:ext cx="2664296" cy="16878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Réaffirmer l’ancrage local par des actions décentralisées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995936" y="4967778"/>
            <a:ext cx="2934142" cy="1687890"/>
          </a:xfrm>
          <a:prstGeom prst="ellipse">
            <a:avLst/>
          </a:prstGeom>
          <a:solidFill>
            <a:srgbClr val="EEFD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Une communication vers le public à améliorer</a:t>
            </a:r>
            <a:endParaRPr lang="fr-FR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768752" cy="936104"/>
          </a:xfrm>
        </p:spPr>
        <p:txBody>
          <a:bodyPr/>
          <a:lstStyle/>
          <a:p>
            <a:pPr algn="ctr"/>
            <a:r>
              <a:rPr lang="fr-FR" sz="2800" b="1" smtClean="0"/>
              <a:t>Les faits marquants du CEJ précédent</a:t>
            </a:r>
            <a:br>
              <a:rPr lang="fr-FR" sz="2800" b="1" smtClean="0"/>
            </a:br>
            <a:r>
              <a:rPr lang="fr-FR" sz="2800" b="1" smtClean="0"/>
              <a:t>2012-2015</a:t>
            </a:r>
            <a:endParaRPr lang="fr-FR" sz="28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340768"/>
            <a:ext cx="6400800" cy="4896544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v"/>
            </a:pPr>
            <a:r>
              <a:rPr lang="fr-FR" sz="2000" smtClean="0"/>
              <a:t>Transformation des derniéres garderies en ALAE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fr-FR" sz="2000" smtClean="0"/>
              <a:t>Réforme des rythmes scolaires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fr-FR" sz="2000" smtClean="0"/>
              <a:t>Disparition de l’association les copains d’abord reprise de l’activité par la MJC de Monblanc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fr-FR" sz="2000" smtClean="0"/>
              <a:t>Rénovation des accueils de Laymont et Polastron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fr-FR" sz="2000" smtClean="0"/>
              <a:t>Création de la 1</a:t>
            </a:r>
            <a:r>
              <a:rPr lang="fr-FR" sz="2000" baseline="30000" smtClean="0"/>
              <a:t>ère</a:t>
            </a:r>
            <a:r>
              <a:rPr lang="fr-FR" sz="2000" smtClean="0"/>
              <a:t> maison d’assistantes maternelles sur Samatan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fr-FR" sz="2000" smtClean="0"/>
              <a:t>Mise à disposition d’un local jeunes par la Mairie de Samatan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fr-FR" sz="2000" smtClean="0"/>
              <a:t>Création d’un lieu d’accueil enfants parents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fr-FR" sz="2000" smtClean="0"/>
              <a:t>Convention territoriale globale signée avec la CAF du Gers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fr-FR" sz="2000" smtClean="0"/>
              <a:t>Création d’un poste de direction sur la MJC de Monblanc</a:t>
            </a:r>
          </a:p>
          <a:p>
            <a:pPr>
              <a:buSzPct val="80000"/>
              <a:buFont typeface="Wingdings" pitchFamily="2" charset="2"/>
              <a:buChar char="v"/>
            </a:pPr>
            <a:endParaRPr lang="fr-FR" sz="200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3068960"/>
            <a:ext cx="6400800" cy="968152"/>
          </a:xfrm>
        </p:spPr>
        <p:txBody>
          <a:bodyPr/>
          <a:lstStyle/>
          <a:p>
            <a:pPr algn="ctr"/>
            <a:r>
              <a:rPr lang="fr-FR" smtClean="0"/>
              <a:t>Financement du CEJ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ctr"/>
            <a:r>
              <a:rPr lang="fr-FR" sz="3200" smtClean="0"/>
              <a:t>Le CEJ : financements</a:t>
            </a:r>
            <a:endParaRPr lang="fr-FR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908720"/>
            <a:ext cx="6400800" cy="5472608"/>
          </a:xfrm>
        </p:spPr>
        <p:txBody>
          <a:bodyPr/>
          <a:lstStyle/>
          <a:p>
            <a:pPr>
              <a:buNone/>
            </a:pPr>
            <a:endParaRPr lang="fr-FR" sz="2000" smtClean="0"/>
          </a:p>
          <a:p>
            <a:pPr>
              <a:buNone/>
            </a:pPr>
            <a:endParaRPr lang="fr-FR" sz="2000" smtClean="0"/>
          </a:p>
          <a:p>
            <a:pPr>
              <a:buFont typeface="Wingdings" pitchFamily="2" charset="2"/>
              <a:buChar char="q"/>
            </a:pPr>
            <a:r>
              <a:rPr lang="fr-FR" sz="2000" smtClean="0"/>
              <a:t>Le CEJ représente pour la collectivité une aide pouvant aller jusqu’à environ 55% des sommes engagées, sur la petite enfance, l’enfance et la jeunesse</a:t>
            </a:r>
          </a:p>
          <a:p>
            <a:pPr>
              <a:buNone/>
            </a:pPr>
            <a:endParaRPr lang="fr-FR" sz="2000" smtClean="0"/>
          </a:p>
          <a:p>
            <a:pPr>
              <a:buFont typeface="Wingdings" pitchFamily="2" charset="2"/>
              <a:buChar char="q"/>
            </a:pPr>
            <a:r>
              <a:rPr lang="fr-FR" sz="2000" smtClean="0"/>
              <a:t>Le financement est réparti à 85% sur :</a:t>
            </a:r>
          </a:p>
          <a:p>
            <a:pPr>
              <a:buFontTx/>
              <a:buChar char="-"/>
            </a:pPr>
            <a:r>
              <a:rPr lang="fr-FR" sz="2000" smtClean="0"/>
              <a:t>L’accueil des tout petits (crèche)</a:t>
            </a:r>
          </a:p>
          <a:p>
            <a:pPr>
              <a:buFontTx/>
              <a:buChar char="-"/>
            </a:pPr>
            <a:r>
              <a:rPr lang="fr-FR" sz="2000" smtClean="0"/>
              <a:t>L’accueil des enfants (ALAE, ALSH)</a:t>
            </a:r>
          </a:p>
          <a:p>
            <a:pPr>
              <a:buFontTx/>
              <a:buChar char="-"/>
            </a:pPr>
            <a:r>
              <a:rPr lang="fr-FR" sz="2000" smtClean="0"/>
              <a:t>L’accueil des ados (ALSH)</a:t>
            </a:r>
          </a:p>
          <a:p>
            <a:pPr>
              <a:buNone/>
            </a:pPr>
            <a:endParaRPr lang="fr-FR" sz="2000" smtClean="0"/>
          </a:p>
          <a:p>
            <a:pPr>
              <a:buFont typeface="Wingdings" pitchFamily="2" charset="2"/>
              <a:buChar char="q"/>
            </a:pPr>
            <a:r>
              <a:rPr lang="fr-FR" sz="2000" smtClean="0"/>
              <a:t>15% de l’apport financier de la CAF se porte sur le </a:t>
            </a:r>
          </a:p>
          <a:p>
            <a:pPr>
              <a:buNone/>
            </a:pPr>
            <a:r>
              <a:rPr lang="fr-FR" sz="2000" smtClean="0"/>
              <a:t>	diagnostic de territoire, la formation des animateurs, le pilotage (coordination)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536104"/>
          </a:xfrm>
        </p:spPr>
        <p:txBody>
          <a:bodyPr/>
          <a:lstStyle/>
          <a:p>
            <a:pPr algn="ctr"/>
            <a:r>
              <a:rPr lang="fr-FR" smtClean="0"/>
              <a:t>Le CEJ : financements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53954-0AC9-4C5F-976F-AB309F27C42A}" type="slidenum">
              <a:rPr lang="fr-FR" smtClean="0"/>
              <a:pPr/>
              <a:t>47</a:t>
            </a:fld>
            <a:endParaRPr lang="fr-FR" dirty="0"/>
          </a:p>
        </p:txBody>
      </p:sp>
      <p:graphicFrame>
        <p:nvGraphicFramePr>
          <p:cNvPr id="9" name="Graphique 8"/>
          <p:cNvGraphicFramePr/>
          <p:nvPr/>
        </p:nvGraphicFramePr>
        <p:xfrm>
          <a:off x="2123728" y="980728"/>
          <a:ext cx="64807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768752" cy="536104"/>
          </a:xfrm>
        </p:spPr>
        <p:txBody>
          <a:bodyPr/>
          <a:lstStyle/>
          <a:p>
            <a:pPr algn="ctr"/>
            <a:r>
              <a:rPr lang="fr-FR" sz="2400" smtClean="0"/>
              <a:t>Le CEJ : financements</a:t>
            </a:r>
            <a:endParaRPr lang="fr-FR" sz="2400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2123728" y="1313384"/>
          <a:ext cx="6715472" cy="535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339752" y="105273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mtClean="0"/>
              <a:t>Evolution de l’engagement financier de la Caf</a:t>
            </a:r>
            <a:endParaRPr lang="fr-FR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ctr"/>
            <a:r>
              <a:rPr lang="fr-FR" sz="3200" smtClean="0"/>
              <a:t>Le CEJ : financements</a:t>
            </a:r>
            <a:endParaRPr lang="fr-FR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908720"/>
            <a:ext cx="6400800" cy="5544616"/>
          </a:xfrm>
        </p:spPr>
        <p:txBody>
          <a:bodyPr/>
          <a:lstStyle/>
          <a:p>
            <a:r>
              <a:rPr lang="fr-FR" sz="2000" b="1" smtClean="0"/>
              <a:t>L’aide sur le nouveau CEJ versée directement à la communauté de communes du Savès</a:t>
            </a:r>
          </a:p>
          <a:p>
            <a:r>
              <a:rPr lang="fr-FR" sz="2800" b="1" smtClean="0">
                <a:solidFill>
                  <a:srgbClr val="FF0000"/>
                </a:solidFill>
              </a:rPr>
              <a:t>2016</a:t>
            </a:r>
          </a:p>
          <a:p>
            <a:pPr>
              <a:buNone/>
            </a:pPr>
            <a:r>
              <a:rPr lang="fr-FR" sz="2800" smtClean="0"/>
              <a:t>			223 091€</a:t>
            </a:r>
          </a:p>
          <a:p>
            <a:r>
              <a:rPr lang="fr-FR" sz="2800" b="1" smtClean="0">
                <a:solidFill>
                  <a:srgbClr val="FF0000"/>
                </a:solidFill>
              </a:rPr>
              <a:t>2017</a:t>
            </a:r>
          </a:p>
          <a:p>
            <a:pPr>
              <a:buNone/>
            </a:pPr>
            <a:r>
              <a:rPr lang="fr-FR" sz="2800" smtClean="0"/>
              <a:t>			238 053€</a:t>
            </a:r>
          </a:p>
          <a:p>
            <a:r>
              <a:rPr lang="fr-FR" sz="2800" b="1" smtClean="0">
                <a:solidFill>
                  <a:srgbClr val="FF0000"/>
                </a:solidFill>
              </a:rPr>
              <a:t>2018</a:t>
            </a:r>
          </a:p>
          <a:p>
            <a:pPr>
              <a:buNone/>
            </a:pPr>
            <a:r>
              <a:rPr lang="fr-FR" sz="2800" smtClean="0"/>
              <a:t>			229 262€</a:t>
            </a:r>
          </a:p>
          <a:p>
            <a:r>
              <a:rPr lang="fr-FR" sz="2800" b="1" smtClean="0">
                <a:solidFill>
                  <a:srgbClr val="FF0000"/>
                </a:solidFill>
              </a:rPr>
              <a:t>2019</a:t>
            </a:r>
          </a:p>
          <a:p>
            <a:pPr>
              <a:buNone/>
            </a:pPr>
            <a:r>
              <a:rPr lang="fr-FR" sz="2800" smtClean="0"/>
              <a:t>			236 543€</a:t>
            </a:r>
          </a:p>
          <a:p>
            <a:pPr>
              <a:buNone/>
            </a:pPr>
            <a:endParaRPr lang="fr-FR" sz="1000" smtClean="0"/>
          </a:p>
          <a:p>
            <a:pPr algn="ctr">
              <a:buNone/>
            </a:pPr>
            <a:r>
              <a:rPr lang="fr-FR" sz="2800" b="1" smtClean="0">
                <a:solidFill>
                  <a:srgbClr val="FF0000"/>
                </a:solidFill>
              </a:rPr>
              <a:t>Soit un total de 926 949€</a:t>
            </a:r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  <p:pic>
        <p:nvPicPr>
          <p:cNvPr id="8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866775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866775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229200"/>
            <a:ext cx="866775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866775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ctr"/>
            <a:r>
              <a:rPr lang="fr-FR" sz="3200" dirty="0" smtClean="0"/>
              <a:t>Le CEJ : qu’est-ce que c’est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908720"/>
            <a:ext cx="6400800" cy="5256584"/>
          </a:xfrm>
        </p:spPr>
        <p:txBody>
          <a:bodyPr/>
          <a:lstStyle/>
          <a:p>
            <a:endParaRPr lang="fr-FR" sz="2400" smtClean="0"/>
          </a:p>
          <a:p>
            <a:r>
              <a:rPr lang="fr-FR" sz="2400" smtClean="0"/>
              <a:t>Un </a:t>
            </a:r>
            <a:r>
              <a:rPr lang="fr-FR" sz="2400" dirty="0" smtClean="0"/>
              <a:t>contrat de cofinancement (collectivité/CAF) visant à améliorer et développer l’offre d’accueil des enfants de 0 à 17 </a:t>
            </a:r>
            <a:r>
              <a:rPr lang="fr-FR" sz="2400" smtClean="0"/>
              <a:t>ans révolus</a:t>
            </a:r>
          </a:p>
          <a:p>
            <a:endParaRPr lang="fr-FR" sz="2400" dirty="0" smtClean="0"/>
          </a:p>
          <a:p>
            <a:r>
              <a:rPr lang="fr-FR" sz="2400" dirty="0" smtClean="0"/>
              <a:t>Grâce notamment à :</a:t>
            </a:r>
          </a:p>
          <a:p>
            <a:pPr lvl="1"/>
            <a:r>
              <a:rPr lang="fr-FR" sz="2000" dirty="0" smtClean="0"/>
              <a:t>Une réponse adaptée aux besoins des familles</a:t>
            </a:r>
          </a:p>
          <a:p>
            <a:pPr lvl="1"/>
            <a:r>
              <a:rPr lang="fr-FR" sz="2000" dirty="0" smtClean="0"/>
              <a:t>Un encadrement de qualité</a:t>
            </a:r>
          </a:p>
          <a:p>
            <a:pPr lvl="1"/>
            <a:r>
              <a:rPr lang="fr-FR" sz="2000" dirty="0" smtClean="0"/>
              <a:t>Une implication des enfants, des jeunes et de leurs parents dans la définition des besoins</a:t>
            </a:r>
          </a:p>
          <a:p>
            <a:pPr lvl="1"/>
            <a:r>
              <a:rPr lang="fr-FR" sz="2000" dirty="0" smtClean="0"/>
              <a:t>Une politique tarifaire accessible aux enfants des familles les plus modestes</a:t>
            </a:r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908720"/>
            <a:ext cx="6400800" cy="5544616"/>
          </a:xfrm>
        </p:spPr>
        <p:txBody>
          <a:bodyPr/>
          <a:lstStyle/>
          <a:p>
            <a:r>
              <a:rPr lang="fr-FR" sz="2400" smtClean="0"/>
              <a:t>Les aides CAF complémentaires versées  directement aux structures d’accueil (</a:t>
            </a:r>
            <a:r>
              <a:rPr lang="fr-FR" sz="2400" u="sng" smtClean="0"/>
              <a:t>prestations de service</a:t>
            </a:r>
            <a:r>
              <a:rPr lang="fr-FR" sz="2400" smtClean="0"/>
              <a:t>)</a:t>
            </a:r>
          </a:p>
          <a:p>
            <a:pPr>
              <a:buNone/>
            </a:pPr>
            <a:endParaRPr lang="fr-FR" sz="1000" smtClean="0"/>
          </a:p>
          <a:p>
            <a:pPr>
              <a:buNone/>
            </a:pPr>
            <a:r>
              <a:rPr lang="fr-FR" sz="2800" smtClean="0"/>
              <a:t>	</a:t>
            </a:r>
          </a:p>
          <a:p>
            <a:pPr algn="ctr">
              <a:buNone/>
            </a:pPr>
            <a:r>
              <a:rPr lang="fr-FR" sz="2800" b="1" smtClean="0">
                <a:solidFill>
                  <a:srgbClr val="FF0000"/>
                </a:solidFill>
              </a:rPr>
              <a:t>Environ 155 000€ par an </a:t>
            </a:r>
          </a:p>
          <a:p>
            <a:pPr algn="ctr">
              <a:buNone/>
            </a:pPr>
            <a:endParaRPr lang="fr-FR" sz="2800" b="1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800" smtClean="0"/>
              <a:t>Pour l’ensemble des accueils du </a:t>
            </a:r>
          </a:p>
          <a:p>
            <a:pPr>
              <a:buNone/>
            </a:pPr>
            <a:r>
              <a:rPr lang="fr-FR" sz="2800" smtClean="0"/>
              <a:t>territoire (multi accueil, accueils de </a:t>
            </a:r>
          </a:p>
          <a:p>
            <a:pPr>
              <a:buNone/>
            </a:pPr>
            <a:r>
              <a:rPr lang="fr-FR" sz="2800" smtClean="0"/>
              <a:t>loisirs)</a:t>
            </a:r>
          </a:p>
          <a:p>
            <a:pPr>
              <a:buNone/>
            </a:pPr>
            <a:endParaRPr lang="fr-FR" sz="2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411760" y="188640"/>
            <a:ext cx="6400800" cy="60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 CEJ : financements</a:t>
            </a:r>
            <a:endParaRPr kumimoji="0" lang="fr-FR" sz="3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2636912"/>
            <a:ext cx="6040760" cy="1219200"/>
          </a:xfrm>
        </p:spPr>
        <p:txBody>
          <a:bodyPr/>
          <a:lstStyle/>
          <a:p>
            <a:pPr algn="ctr"/>
            <a:r>
              <a:rPr lang="fr-FR" smtClean="0"/>
              <a:t>Merci de votre attention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51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ctr"/>
            <a:r>
              <a:rPr lang="fr-FR" sz="3200" smtClean="0"/>
              <a:t>Le CEJ : qu’est-ce que c’est ?</a:t>
            </a:r>
            <a:endParaRPr lang="fr-FR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196752"/>
            <a:ext cx="6400800" cy="5256584"/>
          </a:xfrm>
        </p:spPr>
        <p:txBody>
          <a:bodyPr/>
          <a:lstStyle/>
          <a:p>
            <a:endParaRPr lang="fr-FR" sz="2800" smtClean="0"/>
          </a:p>
          <a:p>
            <a:r>
              <a:rPr lang="fr-FR" sz="2800" smtClean="0"/>
              <a:t>La finalité :</a:t>
            </a:r>
          </a:p>
          <a:p>
            <a:pPr>
              <a:buNone/>
            </a:pPr>
            <a:endParaRPr lang="fr-FR" sz="2800" smtClean="0"/>
          </a:p>
          <a:p>
            <a:pPr lvl="1"/>
            <a:r>
              <a:rPr lang="fr-FR" smtClean="0"/>
              <a:t>contribuer à l’épanouissement des enfants et des jeunes et à leur intégration dans la société</a:t>
            </a:r>
          </a:p>
          <a:p>
            <a:endParaRPr lang="fr-FR" sz="2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2780928"/>
            <a:ext cx="6400800" cy="1219200"/>
          </a:xfrm>
        </p:spPr>
        <p:txBody>
          <a:bodyPr/>
          <a:lstStyle/>
          <a:p>
            <a:pPr algn="ctr"/>
            <a:r>
              <a:rPr lang="fr-FR" smtClean="0"/>
              <a:t>Le diagnostic de territoire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96144"/>
          </a:xfrm>
        </p:spPr>
        <p:txBody>
          <a:bodyPr/>
          <a:lstStyle/>
          <a:p>
            <a:pPr algn="ctr"/>
            <a:r>
              <a:rPr lang="fr-FR" smtClean="0"/>
              <a:t>Le diagnostic de territoire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8400" y="1600200"/>
            <a:ext cx="6400800" cy="4997152"/>
          </a:xfrm>
        </p:spPr>
        <p:txBody>
          <a:bodyPr/>
          <a:lstStyle/>
          <a:p>
            <a:r>
              <a:rPr lang="fr-FR" sz="2400" b="1" smtClean="0"/>
              <a:t>Pour collecter des informations et analyser, entre autres, les données suivantes :</a:t>
            </a:r>
          </a:p>
          <a:p>
            <a:pPr>
              <a:buNone/>
            </a:pPr>
            <a:endParaRPr lang="fr-FR" sz="200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403648" y="4653136"/>
            <a:ext cx="4176464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Les changements/évolutions nécessaires de politique éducative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64088" y="2708920"/>
            <a:ext cx="3528392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L’analyse de situation des associations partenaires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987824" y="3356992"/>
            <a:ext cx="3528392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L’analyse des besoins de la population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95536" y="3717032"/>
            <a:ext cx="3528392" cy="100811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Les données sociodémographiques du territoire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076056" y="4385255"/>
            <a:ext cx="4067944" cy="16878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L’intégration de la  politique EJ dans la future convention territoriale globale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400800" cy="1112168"/>
          </a:xfrm>
        </p:spPr>
        <p:txBody>
          <a:bodyPr/>
          <a:lstStyle/>
          <a:p>
            <a:pPr algn="ctr"/>
            <a:r>
              <a:rPr lang="fr-FR" sz="2800" smtClean="0"/>
              <a:t>Le diagnostic de territoire : </a:t>
            </a:r>
            <a:br>
              <a:rPr lang="fr-FR" sz="2800" smtClean="0"/>
            </a:br>
            <a:r>
              <a:rPr lang="fr-FR" sz="2800" smtClean="0"/>
              <a:t>qu’est ce que c’est ?</a:t>
            </a:r>
            <a:endParaRPr lang="fr-FR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600200"/>
            <a:ext cx="6552728" cy="4925144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diagnostic partagé est un outil pour définir, en concertation, des  préconisations en matière éducative sur les 4 années à venir</a:t>
            </a:r>
          </a:p>
          <a:p>
            <a:pPr>
              <a:buNone/>
            </a:pPr>
            <a:endParaRPr lang="fr-FR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n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diagnostic doit prendre en compte les évolutions par rapport au diagnostic précédent : </a:t>
            </a:r>
          </a:p>
          <a:p>
            <a:pPr lvl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le périscolaire</a:t>
            </a:r>
          </a:p>
          <a:p>
            <a:pPr lvl="1">
              <a:spcBef>
                <a:spcPts val="0"/>
              </a:spcBef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l’extrascolaire</a:t>
            </a:r>
          </a:p>
          <a:p>
            <a:pPr lvl="1">
              <a:spcBef>
                <a:spcPts val="0"/>
              </a:spcBef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la petite enfance </a:t>
            </a:r>
          </a:p>
          <a:p>
            <a:pPr lvl="1">
              <a:spcBef>
                <a:spcPts val="0"/>
              </a:spcBef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l’action jeunes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53954-0AC9-4C5F-976F-AB309F27C42A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re">
  <a:themeElements>
    <a:clrScheme name="Offre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Off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</a:schemeClr>
        </a:solidFill>
      </a:spPr>
      <a:bodyPr rtlCol="0" anchor="ctr"/>
      <a:lstStyle>
        <a:defPPr algn="ctr">
          <a:defRPr b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re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re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re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6957</TotalTime>
  <Words>2050</Words>
  <Application>Microsoft Office PowerPoint</Application>
  <PresentationFormat>Affichage à l'écran (4:3)</PresentationFormat>
  <Paragraphs>510</Paragraphs>
  <Slides>51</Slides>
  <Notes>42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3" baseType="lpstr">
      <vt:lpstr>Offre</vt:lpstr>
      <vt:lpstr>Image bitmap</vt:lpstr>
      <vt:lpstr>Conférence de territoire Enfance-Jeunesse</vt:lpstr>
      <vt:lpstr>Diapositive 2</vt:lpstr>
      <vt:lpstr>CAF Les domaines d’interventions et les aides</vt:lpstr>
      <vt:lpstr>Le contrat enfance jeunesse</vt:lpstr>
      <vt:lpstr>Le CEJ : qu’est-ce que c’est ?</vt:lpstr>
      <vt:lpstr>Le CEJ : qu’est-ce que c’est ?</vt:lpstr>
      <vt:lpstr>Le diagnostic de territoire</vt:lpstr>
      <vt:lpstr>Le diagnostic de territoire</vt:lpstr>
      <vt:lpstr>Le diagnostic de territoire :  qu’est ce que c’est ?</vt:lpstr>
      <vt:lpstr>Le diagnostic de territoire : Méthodologie</vt:lpstr>
      <vt:lpstr>Finalité du diagnostic</vt:lpstr>
      <vt:lpstr> Le diagnostic de territoire :  éléments sociodémographiques </vt:lpstr>
      <vt:lpstr> Le diagnostic de territoire :  éléments sociodémographiques </vt:lpstr>
      <vt:lpstr>Répartition de la population du Savès en 2012</vt:lpstr>
      <vt:lpstr> Le diagnostic de territoire :  éléments sociodémographiques </vt:lpstr>
      <vt:lpstr>Le diagnostic de territoire :  éléments sociodémographiques</vt:lpstr>
      <vt:lpstr>Le diagnostic de territoire :  éléments sociodémographiques</vt:lpstr>
      <vt:lpstr>Diapositive 18</vt:lpstr>
      <vt:lpstr>Les sources</vt:lpstr>
      <vt:lpstr>La petite enfance</vt:lpstr>
      <vt:lpstr>Petite enfance L’offre éducative</vt:lpstr>
      <vt:lpstr>Petite enfance L’offre éducative</vt:lpstr>
      <vt:lpstr>La crèche (multi accueil) Synthèse des points positifs</vt:lpstr>
      <vt:lpstr>La crèche (multi accueil) Les axes d’améliorations/préconisations</vt:lpstr>
      <vt:lpstr>La crèche (multi accueil) Les axes d’améliorations/préconisations</vt:lpstr>
      <vt:lpstr>La crèche (multi accueil) Les axes d’améliorations/préconisations</vt:lpstr>
      <vt:lpstr>Le RAM Synthèse des points positifs</vt:lpstr>
      <vt:lpstr>Le RAM Les axes d’améliorations/préconisations</vt:lpstr>
      <vt:lpstr>Le LAEP Synthèse des points positifs/ à améliorer</vt:lpstr>
      <vt:lpstr>L’enfance</vt:lpstr>
      <vt:lpstr>L’enfance L’offre éducative</vt:lpstr>
      <vt:lpstr>Les TAP/ALAE Synthèse des points positifs</vt:lpstr>
      <vt:lpstr>Les TAP/ALAE Synthèse des points positifs</vt:lpstr>
      <vt:lpstr>Les TAP/ALAE </vt:lpstr>
      <vt:lpstr>TAP/ALAE Les axes d’améliorations/préconisations</vt:lpstr>
      <vt:lpstr>TAP/ALAE Les axes d’améliorations/préconisations</vt:lpstr>
      <vt:lpstr>Les centres de loisirs (ALSH) Synthèse des points positifs</vt:lpstr>
      <vt:lpstr>Les centres de loisirs (ALSH) Les axes d’améliorations/préconisations</vt:lpstr>
      <vt:lpstr>Les centres de loisirs (ALSH) Les axes d’améliorations/préconisations</vt:lpstr>
      <vt:lpstr>Les jeunes</vt:lpstr>
      <vt:lpstr>Les jeunes L’offre éducative</vt:lpstr>
      <vt:lpstr>Les jeunes Synthèse des points positifs</vt:lpstr>
      <vt:lpstr>Les jeunes Les axes d’améliorations/préconisations</vt:lpstr>
      <vt:lpstr>Les faits marquants du CEJ précédent 2012-2015</vt:lpstr>
      <vt:lpstr>Financement du CEJ</vt:lpstr>
      <vt:lpstr>Le CEJ : financements</vt:lpstr>
      <vt:lpstr>Le CEJ : financements</vt:lpstr>
      <vt:lpstr>Le CEJ : financements</vt:lpstr>
      <vt:lpstr>Le CEJ : financements</vt:lpstr>
      <vt:lpstr>Diapositive 50</vt:lpstr>
      <vt:lpstr>Merci de votre attention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</dc:title>
  <dc:creator>LEFEBVRE</dc:creator>
  <cp:lastModifiedBy>tlanglet</cp:lastModifiedBy>
  <cp:revision>990</cp:revision>
  <cp:lastPrinted>1601-01-01T00:00:00Z</cp:lastPrinted>
  <dcterms:created xsi:type="dcterms:W3CDTF">2013-01-12T11:53:42Z</dcterms:created>
  <dcterms:modified xsi:type="dcterms:W3CDTF">2017-02-06T15:36:13Z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